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5462" r:id="rId2"/>
  </p:sldMasterIdLst>
  <p:notesMasterIdLst>
    <p:notesMasterId r:id="rId17"/>
  </p:notesMasterIdLst>
  <p:handoutMasterIdLst>
    <p:handoutMasterId r:id="rId18"/>
  </p:handoutMasterIdLst>
  <p:sldIdLst>
    <p:sldId id="640" r:id="rId3"/>
    <p:sldId id="648" r:id="rId4"/>
    <p:sldId id="664" r:id="rId5"/>
    <p:sldId id="645" r:id="rId6"/>
    <p:sldId id="663" r:id="rId7"/>
    <p:sldId id="660" r:id="rId8"/>
    <p:sldId id="661" r:id="rId9"/>
    <p:sldId id="662" r:id="rId10"/>
    <p:sldId id="647" r:id="rId11"/>
    <p:sldId id="642" r:id="rId12"/>
    <p:sldId id="649" r:id="rId13"/>
    <p:sldId id="650" r:id="rId14"/>
    <p:sldId id="666" r:id="rId15"/>
    <p:sldId id="638" r:id="rId16"/>
  </p:sldIdLst>
  <p:sldSz cx="9906000" cy="6858000" type="A4"/>
  <p:notesSz cx="6810375" cy="99425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rgbClr val="00538D"/>
        </a:solidFill>
        <a:latin typeface="Helvetica LT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3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9900"/>
    <a:srgbClr val="005C9A"/>
    <a:srgbClr val="00538D"/>
    <a:srgbClr val="00CC00"/>
    <a:srgbClr val="0000CC"/>
    <a:srgbClr val="C00000"/>
    <a:srgbClr val="97D5FF"/>
    <a:srgbClr val="FF66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84696" autoAdjust="0"/>
  </p:normalViewPr>
  <p:slideViewPr>
    <p:cSldViewPr showGuides="1">
      <p:cViewPr varScale="1">
        <p:scale>
          <a:sx n="82" d="100"/>
          <a:sy n="82" d="100"/>
        </p:scale>
        <p:origin x="619" y="43"/>
      </p:cViewPr>
      <p:guideLst>
        <p:guide orient="horz" pos="935"/>
        <p:guide pos="398"/>
      </p:guideLst>
    </p:cSldViewPr>
  </p:slideViewPr>
  <p:outlineViewPr>
    <p:cViewPr>
      <p:scale>
        <a:sx n="33" d="100"/>
        <a:sy n="33" d="100"/>
      </p:scale>
      <p:origin x="0" y="12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90" d="100"/>
          <a:sy n="90" d="100"/>
        </p:scale>
        <p:origin x="-2130" y="61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CF2CD-4CEF-4B6B-BA80-57F76B185070}" type="doc">
      <dgm:prSet loTypeId="urn:microsoft.com/office/officeart/2005/8/layout/matrix2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AD2110-DF77-42B2-823F-AB539251CF96}">
      <dgm:prSet phldrT="[Text]"/>
      <dgm:spPr>
        <a:solidFill>
          <a:srgbClr val="006666"/>
        </a:solidFill>
      </dgm:spPr>
      <dgm:t>
        <a:bodyPr/>
        <a:lstStyle/>
        <a:p>
          <a:r>
            <a:rPr lang="de-DE" dirty="0" err="1" smtClean="0"/>
            <a:t>Policy</a:t>
          </a:r>
          <a:r>
            <a:rPr lang="de-DE" dirty="0" smtClean="0"/>
            <a:t> &amp; </a:t>
          </a:r>
          <a:r>
            <a:rPr lang="de-DE" dirty="0" err="1" smtClean="0"/>
            <a:t>Governance</a:t>
          </a:r>
          <a:r>
            <a:rPr lang="de-DE" dirty="0" smtClean="0"/>
            <a:t> (People)</a:t>
          </a:r>
          <a:endParaRPr lang="en-GB" dirty="0"/>
        </a:p>
      </dgm:t>
    </dgm:pt>
    <dgm:pt modelId="{8B974E3D-7B55-40DB-A366-61C8F58E7D60}" type="parTrans" cxnId="{115DB124-9BA9-48C0-AD7B-4B865B67D604}">
      <dgm:prSet/>
      <dgm:spPr/>
      <dgm:t>
        <a:bodyPr/>
        <a:lstStyle/>
        <a:p>
          <a:endParaRPr lang="en-GB"/>
        </a:p>
      </dgm:t>
    </dgm:pt>
    <dgm:pt modelId="{4A0C0927-2950-4CEF-A8AD-BA620E7B94E3}" type="sibTrans" cxnId="{115DB124-9BA9-48C0-AD7B-4B865B67D604}">
      <dgm:prSet/>
      <dgm:spPr/>
      <dgm:t>
        <a:bodyPr/>
        <a:lstStyle/>
        <a:p>
          <a:endParaRPr lang="en-GB"/>
        </a:p>
      </dgm:t>
    </dgm:pt>
    <dgm:pt modelId="{16AC73AD-1D1D-40F4-8194-C1FAFDB3B8B7}">
      <dgm:prSet phldrT="[Text]"/>
      <dgm:spPr>
        <a:solidFill>
          <a:srgbClr val="005C9A"/>
        </a:solidFill>
      </dgm:spPr>
      <dgm:t>
        <a:bodyPr/>
        <a:lstStyle/>
        <a:p>
          <a:r>
            <a:rPr lang="de-DE" dirty="0" smtClean="0"/>
            <a:t>Technical</a:t>
          </a:r>
        </a:p>
        <a:p>
          <a:r>
            <a:rPr lang="de-DE" dirty="0" smtClean="0"/>
            <a:t>Standards</a:t>
          </a:r>
        </a:p>
        <a:p>
          <a:r>
            <a:rPr lang="de-DE" dirty="0" smtClean="0"/>
            <a:t>(Standards)</a:t>
          </a:r>
          <a:endParaRPr lang="en-GB" dirty="0"/>
        </a:p>
      </dgm:t>
    </dgm:pt>
    <dgm:pt modelId="{1054DA1A-7B49-4B23-A0E0-E143CE110969}" type="parTrans" cxnId="{F8A957F6-0599-4CE4-A4E1-B08DB1A8DAB9}">
      <dgm:prSet/>
      <dgm:spPr/>
      <dgm:t>
        <a:bodyPr/>
        <a:lstStyle/>
        <a:p>
          <a:endParaRPr lang="en-GB"/>
        </a:p>
      </dgm:t>
    </dgm:pt>
    <dgm:pt modelId="{5328EE02-6EA4-407D-89AD-B78514B79B23}" type="sibTrans" cxnId="{F8A957F6-0599-4CE4-A4E1-B08DB1A8DAB9}">
      <dgm:prSet/>
      <dgm:spPr/>
      <dgm:t>
        <a:bodyPr/>
        <a:lstStyle/>
        <a:p>
          <a:endParaRPr lang="en-GB"/>
        </a:p>
      </dgm:t>
    </dgm:pt>
    <dgm:pt modelId="{44EF5D83-0C3E-4D00-A03E-8FEC0C7467C6}">
      <dgm:prSet phldrT="[Text]"/>
      <dgm:spPr>
        <a:solidFill>
          <a:srgbClr val="FF9900"/>
        </a:solidFill>
      </dgm:spPr>
      <dgm:t>
        <a:bodyPr/>
        <a:lstStyle/>
        <a:p>
          <a:r>
            <a:rPr lang="de-DE" dirty="0" smtClean="0"/>
            <a:t>Information Systems</a:t>
          </a:r>
        </a:p>
        <a:p>
          <a:r>
            <a:rPr lang="de-DE" dirty="0" smtClean="0"/>
            <a:t>(ICT)</a:t>
          </a:r>
          <a:endParaRPr lang="en-GB" dirty="0"/>
        </a:p>
      </dgm:t>
    </dgm:pt>
    <dgm:pt modelId="{1AEC5F14-599D-4205-A9ED-201B1D9397A5}" type="parTrans" cxnId="{DCF478D7-13D1-4DA2-83CB-B578E1DCDADA}">
      <dgm:prSet/>
      <dgm:spPr/>
      <dgm:t>
        <a:bodyPr/>
        <a:lstStyle/>
        <a:p>
          <a:endParaRPr lang="en-GB"/>
        </a:p>
      </dgm:t>
    </dgm:pt>
    <dgm:pt modelId="{563CDBB8-531F-4AC1-B68F-BCD62AE8A53B}" type="sibTrans" cxnId="{DCF478D7-13D1-4DA2-83CB-B578E1DCDADA}">
      <dgm:prSet/>
      <dgm:spPr/>
      <dgm:t>
        <a:bodyPr/>
        <a:lstStyle/>
        <a:p>
          <a:endParaRPr lang="en-GB"/>
        </a:p>
      </dgm:t>
    </dgm:pt>
    <dgm:pt modelId="{0F818B1F-B745-438C-ADB8-95E70C81BF60}">
      <dgm:prSet phldrT="[Text]"/>
      <dgm:spPr>
        <a:solidFill>
          <a:srgbClr val="00B050"/>
        </a:solidFill>
      </dgm:spPr>
      <dgm:t>
        <a:bodyPr/>
        <a:lstStyle/>
        <a:p>
          <a:r>
            <a:rPr lang="de-DE" dirty="0" err="1" smtClean="0"/>
            <a:t>Geographic</a:t>
          </a:r>
          <a:r>
            <a:rPr lang="de-DE" dirty="0" smtClean="0"/>
            <a:t> Content</a:t>
          </a:r>
        </a:p>
        <a:p>
          <a:r>
            <a:rPr lang="de-DE" dirty="0" smtClean="0"/>
            <a:t>(Data)</a:t>
          </a:r>
          <a:endParaRPr lang="en-GB" dirty="0"/>
        </a:p>
      </dgm:t>
    </dgm:pt>
    <dgm:pt modelId="{EDA26A62-9CB6-44CA-B745-0FCD800D1BC9}" type="parTrans" cxnId="{F95AC2BE-E098-49BE-8F4D-EDD8EE629DCA}">
      <dgm:prSet/>
      <dgm:spPr/>
      <dgm:t>
        <a:bodyPr/>
        <a:lstStyle/>
        <a:p>
          <a:endParaRPr lang="en-GB"/>
        </a:p>
      </dgm:t>
    </dgm:pt>
    <dgm:pt modelId="{8E9DF6E0-1781-4472-BD63-510BC90BD601}" type="sibTrans" cxnId="{F95AC2BE-E098-49BE-8F4D-EDD8EE629DCA}">
      <dgm:prSet/>
      <dgm:spPr/>
      <dgm:t>
        <a:bodyPr/>
        <a:lstStyle/>
        <a:p>
          <a:endParaRPr lang="en-GB"/>
        </a:p>
      </dgm:t>
    </dgm:pt>
    <dgm:pt modelId="{1740DC5A-EE04-4A6C-93B1-D8E84EE95F33}" type="pres">
      <dgm:prSet presAssocID="{B9DCF2CD-4CEF-4B6B-BA80-57F76B18507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ED324A4-8362-411B-81CA-BE648B7BF96F}" type="pres">
      <dgm:prSet presAssocID="{B9DCF2CD-4CEF-4B6B-BA80-57F76B185070}" presName="axisShape" presStyleLbl="bgShp" presStyleIdx="0" presStyleCnt="1"/>
      <dgm:spPr/>
    </dgm:pt>
    <dgm:pt modelId="{039F82DB-2460-453B-A1AF-BB03E7837ED2}" type="pres">
      <dgm:prSet presAssocID="{B9DCF2CD-4CEF-4B6B-BA80-57F76B18507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0E4940-6C05-4FE1-8EEE-61F7E3C6D54B}" type="pres">
      <dgm:prSet presAssocID="{B9DCF2CD-4CEF-4B6B-BA80-57F76B18507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FB6F31-68C8-4E9A-A9D8-AAA61543CE85}" type="pres">
      <dgm:prSet presAssocID="{B9DCF2CD-4CEF-4B6B-BA80-57F76B18507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B9D48C-29A0-47DC-B522-6CAC6E36F62F}" type="pres">
      <dgm:prSet presAssocID="{B9DCF2CD-4CEF-4B6B-BA80-57F76B18507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79FECA-9AC0-4103-B490-7BE037A12FFA}" type="presOf" srcId="{16AC73AD-1D1D-40F4-8194-C1FAFDB3B8B7}" destId="{F10E4940-6C05-4FE1-8EEE-61F7E3C6D54B}" srcOrd="0" destOrd="0" presId="urn:microsoft.com/office/officeart/2005/8/layout/matrix2"/>
    <dgm:cxn modelId="{A8844E54-9A13-47AC-92F3-CA5A9710EF0F}" type="presOf" srcId="{0F818B1F-B745-438C-ADB8-95E70C81BF60}" destId="{4CB9D48C-29A0-47DC-B522-6CAC6E36F62F}" srcOrd="0" destOrd="0" presId="urn:microsoft.com/office/officeart/2005/8/layout/matrix2"/>
    <dgm:cxn modelId="{E4692F2A-D215-48BF-9128-62945741B948}" type="presOf" srcId="{F8AD2110-DF77-42B2-823F-AB539251CF96}" destId="{039F82DB-2460-453B-A1AF-BB03E7837ED2}" srcOrd="0" destOrd="0" presId="urn:microsoft.com/office/officeart/2005/8/layout/matrix2"/>
    <dgm:cxn modelId="{F8A957F6-0599-4CE4-A4E1-B08DB1A8DAB9}" srcId="{B9DCF2CD-4CEF-4B6B-BA80-57F76B185070}" destId="{16AC73AD-1D1D-40F4-8194-C1FAFDB3B8B7}" srcOrd="1" destOrd="0" parTransId="{1054DA1A-7B49-4B23-A0E0-E143CE110969}" sibTransId="{5328EE02-6EA4-407D-89AD-B78514B79B23}"/>
    <dgm:cxn modelId="{F95AC2BE-E098-49BE-8F4D-EDD8EE629DCA}" srcId="{B9DCF2CD-4CEF-4B6B-BA80-57F76B185070}" destId="{0F818B1F-B745-438C-ADB8-95E70C81BF60}" srcOrd="3" destOrd="0" parTransId="{EDA26A62-9CB6-44CA-B745-0FCD800D1BC9}" sibTransId="{8E9DF6E0-1781-4472-BD63-510BC90BD601}"/>
    <dgm:cxn modelId="{724FECF6-4940-43C8-9F61-3D1F85094632}" type="presOf" srcId="{B9DCF2CD-4CEF-4B6B-BA80-57F76B185070}" destId="{1740DC5A-EE04-4A6C-93B1-D8E84EE95F33}" srcOrd="0" destOrd="0" presId="urn:microsoft.com/office/officeart/2005/8/layout/matrix2"/>
    <dgm:cxn modelId="{115DB124-9BA9-48C0-AD7B-4B865B67D604}" srcId="{B9DCF2CD-4CEF-4B6B-BA80-57F76B185070}" destId="{F8AD2110-DF77-42B2-823F-AB539251CF96}" srcOrd="0" destOrd="0" parTransId="{8B974E3D-7B55-40DB-A366-61C8F58E7D60}" sibTransId="{4A0C0927-2950-4CEF-A8AD-BA620E7B94E3}"/>
    <dgm:cxn modelId="{DCF478D7-13D1-4DA2-83CB-B578E1DCDADA}" srcId="{B9DCF2CD-4CEF-4B6B-BA80-57F76B185070}" destId="{44EF5D83-0C3E-4D00-A03E-8FEC0C7467C6}" srcOrd="2" destOrd="0" parTransId="{1AEC5F14-599D-4205-A9ED-201B1D9397A5}" sibTransId="{563CDBB8-531F-4AC1-B68F-BCD62AE8A53B}"/>
    <dgm:cxn modelId="{1D169A81-3C08-45B8-8857-81E01BFD5173}" type="presOf" srcId="{44EF5D83-0C3E-4D00-A03E-8FEC0C7467C6}" destId="{4EFB6F31-68C8-4E9A-A9D8-AAA61543CE85}" srcOrd="0" destOrd="0" presId="urn:microsoft.com/office/officeart/2005/8/layout/matrix2"/>
    <dgm:cxn modelId="{DB84DAA2-6CBF-4A86-8B76-20BD201E0B30}" type="presParOf" srcId="{1740DC5A-EE04-4A6C-93B1-D8E84EE95F33}" destId="{3ED324A4-8362-411B-81CA-BE648B7BF96F}" srcOrd="0" destOrd="0" presId="urn:microsoft.com/office/officeart/2005/8/layout/matrix2"/>
    <dgm:cxn modelId="{B1C8FC7D-9CB1-47FE-A02E-4648F3AC8500}" type="presParOf" srcId="{1740DC5A-EE04-4A6C-93B1-D8E84EE95F33}" destId="{039F82DB-2460-453B-A1AF-BB03E7837ED2}" srcOrd="1" destOrd="0" presId="urn:microsoft.com/office/officeart/2005/8/layout/matrix2"/>
    <dgm:cxn modelId="{405C5360-77B1-48C9-B316-DF4F72D8D300}" type="presParOf" srcId="{1740DC5A-EE04-4A6C-93B1-D8E84EE95F33}" destId="{F10E4940-6C05-4FE1-8EEE-61F7E3C6D54B}" srcOrd="2" destOrd="0" presId="urn:microsoft.com/office/officeart/2005/8/layout/matrix2"/>
    <dgm:cxn modelId="{FD158840-5108-40AB-970C-ECAD46DE7763}" type="presParOf" srcId="{1740DC5A-EE04-4A6C-93B1-D8E84EE95F33}" destId="{4EFB6F31-68C8-4E9A-A9D8-AAA61543CE85}" srcOrd="3" destOrd="0" presId="urn:microsoft.com/office/officeart/2005/8/layout/matrix2"/>
    <dgm:cxn modelId="{69BE5615-052D-436C-8B5B-8BBCB3EE643A}" type="presParOf" srcId="{1740DC5A-EE04-4A6C-93B1-D8E84EE95F33}" destId="{4CB9D48C-29A0-47DC-B522-6CAC6E36F62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DCF2CD-4CEF-4B6B-BA80-57F76B185070}" type="doc">
      <dgm:prSet loTypeId="urn:microsoft.com/office/officeart/2005/8/layout/matrix2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AD2110-DF77-42B2-823F-AB539251CF96}">
      <dgm:prSet phldrT="[Text]"/>
      <dgm:spPr>
        <a:solidFill>
          <a:srgbClr val="006666"/>
        </a:solidFill>
      </dgm:spPr>
      <dgm:t>
        <a:bodyPr/>
        <a:lstStyle/>
        <a:p>
          <a:r>
            <a:rPr lang="de-DE" dirty="0" err="1" smtClean="0"/>
            <a:t>Policy</a:t>
          </a:r>
          <a:r>
            <a:rPr lang="de-DE" dirty="0" smtClean="0"/>
            <a:t> &amp; </a:t>
          </a:r>
          <a:r>
            <a:rPr lang="de-DE" dirty="0" err="1" smtClean="0"/>
            <a:t>Governance</a:t>
          </a:r>
          <a:r>
            <a:rPr lang="de-DE" dirty="0" smtClean="0"/>
            <a:t> (People)</a:t>
          </a:r>
          <a:endParaRPr lang="en-GB" dirty="0"/>
        </a:p>
      </dgm:t>
    </dgm:pt>
    <dgm:pt modelId="{8B974E3D-7B55-40DB-A366-61C8F58E7D60}" type="parTrans" cxnId="{115DB124-9BA9-48C0-AD7B-4B865B67D604}">
      <dgm:prSet/>
      <dgm:spPr/>
      <dgm:t>
        <a:bodyPr/>
        <a:lstStyle/>
        <a:p>
          <a:endParaRPr lang="en-GB"/>
        </a:p>
      </dgm:t>
    </dgm:pt>
    <dgm:pt modelId="{4A0C0927-2950-4CEF-A8AD-BA620E7B94E3}" type="sibTrans" cxnId="{115DB124-9BA9-48C0-AD7B-4B865B67D604}">
      <dgm:prSet/>
      <dgm:spPr/>
      <dgm:t>
        <a:bodyPr/>
        <a:lstStyle/>
        <a:p>
          <a:endParaRPr lang="en-GB"/>
        </a:p>
      </dgm:t>
    </dgm:pt>
    <dgm:pt modelId="{16AC73AD-1D1D-40F4-8194-C1FAFDB3B8B7}">
      <dgm:prSet phldrT="[Text]"/>
      <dgm:spPr>
        <a:solidFill>
          <a:srgbClr val="005C9A"/>
        </a:solidFill>
      </dgm:spPr>
      <dgm:t>
        <a:bodyPr/>
        <a:lstStyle/>
        <a:p>
          <a:r>
            <a:rPr lang="de-DE" dirty="0" smtClean="0"/>
            <a:t>Technical</a:t>
          </a:r>
        </a:p>
        <a:p>
          <a:r>
            <a:rPr lang="de-DE" dirty="0" smtClean="0"/>
            <a:t>Standards</a:t>
          </a:r>
        </a:p>
        <a:p>
          <a:r>
            <a:rPr lang="de-DE" dirty="0" smtClean="0"/>
            <a:t>(Standards)</a:t>
          </a:r>
          <a:endParaRPr lang="en-GB" dirty="0"/>
        </a:p>
      </dgm:t>
    </dgm:pt>
    <dgm:pt modelId="{1054DA1A-7B49-4B23-A0E0-E143CE110969}" type="parTrans" cxnId="{F8A957F6-0599-4CE4-A4E1-B08DB1A8DAB9}">
      <dgm:prSet/>
      <dgm:spPr/>
      <dgm:t>
        <a:bodyPr/>
        <a:lstStyle/>
        <a:p>
          <a:endParaRPr lang="en-GB"/>
        </a:p>
      </dgm:t>
    </dgm:pt>
    <dgm:pt modelId="{5328EE02-6EA4-407D-89AD-B78514B79B23}" type="sibTrans" cxnId="{F8A957F6-0599-4CE4-A4E1-B08DB1A8DAB9}">
      <dgm:prSet/>
      <dgm:spPr/>
      <dgm:t>
        <a:bodyPr/>
        <a:lstStyle/>
        <a:p>
          <a:endParaRPr lang="en-GB"/>
        </a:p>
      </dgm:t>
    </dgm:pt>
    <dgm:pt modelId="{44EF5D83-0C3E-4D00-A03E-8FEC0C7467C6}">
      <dgm:prSet phldrT="[Text]"/>
      <dgm:spPr>
        <a:solidFill>
          <a:srgbClr val="FF9900"/>
        </a:solidFill>
      </dgm:spPr>
      <dgm:t>
        <a:bodyPr/>
        <a:lstStyle/>
        <a:p>
          <a:r>
            <a:rPr lang="de-DE" dirty="0" smtClean="0"/>
            <a:t>Information Systems</a:t>
          </a:r>
        </a:p>
        <a:p>
          <a:r>
            <a:rPr lang="de-DE" dirty="0" smtClean="0"/>
            <a:t>(ICT)</a:t>
          </a:r>
          <a:endParaRPr lang="en-GB" dirty="0"/>
        </a:p>
      </dgm:t>
    </dgm:pt>
    <dgm:pt modelId="{1AEC5F14-599D-4205-A9ED-201B1D9397A5}" type="parTrans" cxnId="{DCF478D7-13D1-4DA2-83CB-B578E1DCDADA}">
      <dgm:prSet/>
      <dgm:spPr/>
      <dgm:t>
        <a:bodyPr/>
        <a:lstStyle/>
        <a:p>
          <a:endParaRPr lang="en-GB"/>
        </a:p>
      </dgm:t>
    </dgm:pt>
    <dgm:pt modelId="{563CDBB8-531F-4AC1-B68F-BCD62AE8A53B}" type="sibTrans" cxnId="{DCF478D7-13D1-4DA2-83CB-B578E1DCDADA}">
      <dgm:prSet/>
      <dgm:spPr/>
      <dgm:t>
        <a:bodyPr/>
        <a:lstStyle/>
        <a:p>
          <a:endParaRPr lang="en-GB"/>
        </a:p>
      </dgm:t>
    </dgm:pt>
    <dgm:pt modelId="{0F818B1F-B745-438C-ADB8-95E70C81BF60}">
      <dgm:prSet phldrT="[Text]"/>
      <dgm:spPr>
        <a:solidFill>
          <a:srgbClr val="00B050"/>
        </a:solidFill>
      </dgm:spPr>
      <dgm:t>
        <a:bodyPr/>
        <a:lstStyle/>
        <a:p>
          <a:r>
            <a:rPr lang="de-DE" dirty="0" err="1" smtClean="0"/>
            <a:t>Geographic</a:t>
          </a:r>
          <a:r>
            <a:rPr lang="de-DE" dirty="0" smtClean="0"/>
            <a:t> Content</a:t>
          </a:r>
        </a:p>
        <a:p>
          <a:r>
            <a:rPr lang="de-DE" dirty="0" smtClean="0"/>
            <a:t>(Data)</a:t>
          </a:r>
          <a:endParaRPr lang="en-GB" dirty="0"/>
        </a:p>
      </dgm:t>
    </dgm:pt>
    <dgm:pt modelId="{EDA26A62-9CB6-44CA-B745-0FCD800D1BC9}" type="parTrans" cxnId="{F95AC2BE-E098-49BE-8F4D-EDD8EE629DCA}">
      <dgm:prSet/>
      <dgm:spPr/>
      <dgm:t>
        <a:bodyPr/>
        <a:lstStyle/>
        <a:p>
          <a:endParaRPr lang="en-GB"/>
        </a:p>
      </dgm:t>
    </dgm:pt>
    <dgm:pt modelId="{8E9DF6E0-1781-4472-BD63-510BC90BD601}" type="sibTrans" cxnId="{F95AC2BE-E098-49BE-8F4D-EDD8EE629DCA}">
      <dgm:prSet/>
      <dgm:spPr/>
      <dgm:t>
        <a:bodyPr/>
        <a:lstStyle/>
        <a:p>
          <a:endParaRPr lang="en-GB"/>
        </a:p>
      </dgm:t>
    </dgm:pt>
    <dgm:pt modelId="{1740DC5A-EE04-4A6C-93B1-D8E84EE95F33}" type="pres">
      <dgm:prSet presAssocID="{B9DCF2CD-4CEF-4B6B-BA80-57F76B18507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ED324A4-8362-411B-81CA-BE648B7BF96F}" type="pres">
      <dgm:prSet presAssocID="{B9DCF2CD-4CEF-4B6B-BA80-57F76B185070}" presName="axisShape" presStyleLbl="bgShp" presStyleIdx="0" presStyleCnt="1"/>
      <dgm:spPr/>
    </dgm:pt>
    <dgm:pt modelId="{039F82DB-2460-453B-A1AF-BB03E7837ED2}" type="pres">
      <dgm:prSet presAssocID="{B9DCF2CD-4CEF-4B6B-BA80-57F76B18507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0E4940-6C05-4FE1-8EEE-61F7E3C6D54B}" type="pres">
      <dgm:prSet presAssocID="{B9DCF2CD-4CEF-4B6B-BA80-57F76B18507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FB6F31-68C8-4E9A-A9D8-AAA61543CE85}" type="pres">
      <dgm:prSet presAssocID="{B9DCF2CD-4CEF-4B6B-BA80-57F76B18507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B9D48C-29A0-47DC-B522-6CAC6E36F62F}" type="pres">
      <dgm:prSet presAssocID="{B9DCF2CD-4CEF-4B6B-BA80-57F76B18507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79FECA-9AC0-4103-B490-7BE037A12FFA}" type="presOf" srcId="{16AC73AD-1D1D-40F4-8194-C1FAFDB3B8B7}" destId="{F10E4940-6C05-4FE1-8EEE-61F7E3C6D54B}" srcOrd="0" destOrd="0" presId="urn:microsoft.com/office/officeart/2005/8/layout/matrix2"/>
    <dgm:cxn modelId="{A8844E54-9A13-47AC-92F3-CA5A9710EF0F}" type="presOf" srcId="{0F818B1F-B745-438C-ADB8-95E70C81BF60}" destId="{4CB9D48C-29A0-47DC-B522-6CAC6E36F62F}" srcOrd="0" destOrd="0" presId="urn:microsoft.com/office/officeart/2005/8/layout/matrix2"/>
    <dgm:cxn modelId="{E4692F2A-D215-48BF-9128-62945741B948}" type="presOf" srcId="{F8AD2110-DF77-42B2-823F-AB539251CF96}" destId="{039F82DB-2460-453B-A1AF-BB03E7837ED2}" srcOrd="0" destOrd="0" presId="urn:microsoft.com/office/officeart/2005/8/layout/matrix2"/>
    <dgm:cxn modelId="{F8A957F6-0599-4CE4-A4E1-B08DB1A8DAB9}" srcId="{B9DCF2CD-4CEF-4B6B-BA80-57F76B185070}" destId="{16AC73AD-1D1D-40F4-8194-C1FAFDB3B8B7}" srcOrd="1" destOrd="0" parTransId="{1054DA1A-7B49-4B23-A0E0-E143CE110969}" sibTransId="{5328EE02-6EA4-407D-89AD-B78514B79B23}"/>
    <dgm:cxn modelId="{F95AC2BE-E098-49BE-8F4D-EDD8EE629DCA}" srcId="{B9DCF2CD-4CEF-4B6B-BA80-57F76B185070}" destId="{0F818B1F-B745-438C-ADB8-95E70C81BF60}" srcOrd="3" destOrd="0" parTransId="{EDA26A62-9CB6-44CA-B745-0FCD800D1BC9}" sibTransId="{8E9DF6E0-1781-4472-BD63-510BC90BD601}"/>
    <dgm:cxn modelId="{724FECF6-4940-43C8-9F61-3D1F85094632}" type="presOf" srcId="{B9DCF2CD-4CEF-4B6B-BA80-57F76B185070}" destId="{1740DC5A-EE04-4A6C-93B1-D8E84EE95F33}" srcOrd="0" destOrd="0" presId="urn:microsoft.com/office/officeart/2005/8/layout/matrix2"/>
    <dgm:cxn modelId="{115DB124-9BA9-48C0-AD7B-4B865B67D604}" srcId="{B9DCF2CD-4CEF-4B6B-BA80-57F76B185070}" destId="{F8AD2110-DF77-42B2-823F-AB539251CF96}" srcOrd="0" destOrd="0" parTransId="{8B974E3D-7B55-40DB-A366-61C8F58E7D60}" sibTransId="{4A0C0927-2950-4CEF-A8AD-BA620E7B94E3}"/>
    <dgm:cxn modelId="{DCF478D7-13D1-4DA2-83CB-B578E1DCDADA}" srcId="{B9DCF2CD-4CEF-4B6B-BA80-57F76B185070}" destId="{44EF5D83-0C3E-4D00-A03E-8FEC0C7467C6}" srcOrd="2" destOrd="0" parTransId="{1AEC5F14-599D-4205-A9ED-201B1D9397A5}" sibTransId="{563CDBB8-531F-4AC1-B68F-BCD62AE8A53B}"/>
    <dgm:cxn modelId="{1D169A81-3C08-45B8-8857-81E01BFD5173}" type="presOf" srcId="{44EF5D83-0C3E-4D00-A03E-8FEC0C7467C6}" destId="{4EFB6F31-68C8-4E9A-A9D8-AAA61543CE85}" srcOrd="0" destOrd="0" presId="urn:microsoft.com/office/officeart/2005/8/layout/matrix2"/>
    <dgm:cxn modelId="{DB84DAA2-6CBF-4A86-8B76-20BD201E0B30}" type="presParOf" srcId="{1740DC5A-EE04-4A6C-93B1-D8E84EE95F33}" destId="{3ED324A4-8362-411B-81CA-BE648B7BF96F}" srcOrd="0" destOrd="0" presId="urn:microsoft.com/office/officeart/2005/8/layout/matrix2"/>
    <dgm:cxn modelId="{B1C8FC7D-9CB1-47FE-A02E-4648F3AC8500}" type="presParOf" srcId="{1740DC5A-EE04-4A6C-93B1-D8E84EE95F33}" destId="{039F82DB-2460-453B-A1AF-BB03E7837ED2}" srcOrd="1" destOrd="0" presId="urn:microsoft.com/office/officeart/2005/8/layout/matrix2"/>
    <dgm:cxn modelId="{405C5360-77B1-48C9-B316-DF4F72D8D300}" type="presParOf" srcId="{1740DC5A-EE04-4A6C-93B1-D8E84EE95F33}" destId="{F10E4940-6C05-4FE1-8EEE-61F7E3C6D54B}" srcOrd="2" destOrd="0" presId="urn:microsoft.com/office/officeart/2005/8/layout/matrix2"/>
    <dgm:cxn modelId="{FD158840-5108-40AB-970C-ECAD46DE7763}" type="presParOf" srcId="{1740DC5A-EE04-4A6C-93B1-D8E84EE95F33}" destId="{4EFB6F31-68C8-4E9A-A9D8-AAA61543CE85}" srcOrd="3" destOrd="0" presId="urn:microsoft.com/office/officeart/2005/8/layout/matrix2"/>
    <dgm:cxn modelId="{69BE5615-052D-436C-8B5B-8BBCB3EE643A}" type="presParOf" srcId="{1740DC5A-EE04-4A6C-93B1-D8E84EE95F33}" destId="{4CB9D48C-29A0-47DC-B522-6CAC6E36F62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A61E0-279A-42E0-A941-AFAE676303EA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27B860E6-4EAB-4F03-8BD6-E6DFCD075C66}">
      <dgm:prSet phldrT="[Text]"/>
      <dgm:spPr>
        <a:solidFill>
          <a:srgbClr val="006666"/>
        </a:solidFill>
      </dgm:spPr>
      <dgm:t>
        <a:bodyPr/>
        <a:lstStyle/>
        <a:p>
          <a:r>
            <a:rPr lang="de-DE" dirty="0" err="1" smtClean="0"/>
            <a:t>Policy</a:t>
          </a:r>
          <a:r>
            <a:rPr lang="de-DE" dirty="0" smtClean="0"/>
            <a:t> &amp; </a:t>
          </a:r>
          <a:r>
            <a:rPr lang="de-DE" dirty="0" err="1" smtClean="0"/>
            <a:t>Governance</a:t>
          </a:r>
          <a:r>
            <a:rPr lang="de-DE" dirty="0" smtClean="0"/>
            <a:t> (People)</a:t>
          </a:r>
          <a:endParaRPr lang="de-DE" dirty="0"/>
        </a:p>
      </dgm:t>
    </dgm:pt>
    <dgm:pt modelId="{6BE1C2D6-AAE5-4A16-99DA-E37A75A14DBD}" type="parTrans" cxnId="{9E857866-6D61-4058-90DB-73C770449A10}">
      <dgm:prSet/>
      <dgm:spPr/>
      <dgm:t>
        <a:bodyPr/>
        <a:lstStyle/>
        <a:p>
          <a:endParaRPr lang="de-DE"/>
        </a:p>
      </dgm:t>
    </dgm:pt>
    <dgm:pt modelId="{E17CF121-F63C-4E39-BC6F-2F59B96E994D}" type="sibTrans" cxnId="{9E857866-6D61-4058-90DB-73C770449A10}">
      <dgm:prSet/>
      <dgm:spPr/>
      <dgm:t>
        <a:bodyPr/>
        <a:lstStyle/>
        <a:p>
          <a:endParaRPr lang="de-DE"/>
        </a:p>
      </dgm:t>
    </dgm:pt>
    <dgm:pt modelId="{EA2F4EE7-A411-4129-BF94-EA13DC0B8216}">
      <dgm:prSet phldrT="[Text]"/>
      <dgm:spPr>
        <a:solidFill>
          <a:srgbClr val="FF9900"/>
        </a:solidFill>
      </dgm:spPr>
      <dgm:t>
        <a:bodyPr/>
        <a:lstStyle/>
        <a:p>
          <a:r>
            <a:rPr lang="de-DE" dirty="0" smtClean="0"/>
            <a:t>Information System (ICT)</a:t>
          </a:r>
          <a:endParaRPr lang="de-DE" dirty="0"/>
        </a:p>
      </dgm:t>
    </dgm:pt>
    <dgm:pt modelId="{4FB998F7-94B7-4852-A094-1BB4BDF39AA8}" type="parTrans" cxnId="{A335DC8B-7CAE-4FDF-962F-BDD28C4F040F}">
      <dgm:prSet/>
      <dgm:spPr/>
      <dgm:t>
        <a:bodyPr/>
        <a:lstStyle/>
        <a:p>
          <a:endParaRPr lang="de-DE"/>
        </a:p>
      </dgm:t>
    </dgm:pt>
    <dgm:pt modelId="{93CA9640-F761-4CCC-B5E8-3B7CD4878B1D}" type="sibTrans" cxnId="{A335DC8B-7CAE-4FDF-962F-BDD28C4F040F}">
      <dgm:prSet/>
      <dgm:spPr/>
      <dgm:t>
        <a:bodyPr/>
        <a:lstStyle/>
        <a:p>
          <a:endParaRPr lang="de-DE"/>
        </a:p>
      </dgm:t>
    </dgm:pt>
    <dgm:pt modelId="{F57CCF70-256A-4CFF-B796-F6F02218F430}">
      <dgm:prSet phldrT="[Text]"/>
      <dgm:spPr>
        <a:solidFill>
          <a:srgbClr val="00538D"/>
        </a:solidFill>
      </dgm:spPr>
      <dgm:t>
        <a:bodyPr/>
        <a:lstStyle/>
        <a:p>
          <a:r>
            <a:rPr lang="de-DE" dirty="0" smtClean="0"/>
            <a:t>Technical Standards (Standard)</a:t>
          </a:r>
          <a:endParaRPr lang="de-DE" dirty="0"/>
        </a:p>
      </dgm:t>
    </dgm:pt>
    <dgm:pt modelId="{96D0913E-B3E3-4D8E-8DD9-E7EE768B06CF}" type="parTrans" cxnId="{FFD91276-9A24-4F08-BBFB-2DD428723F2D}">
      <dgm:prSet/>
      <dgm:spPr/>
      <dgm:t>
        <a:bodyPr/>
        <a:lstStyle/>
        <a:p>
          <a:endParaRPr lang="de-DE"/>
        </a:p>
      </dgm:t>
    </dgm:pt>
    <dgm:pt modelId="{A7E9EE6B-1C0C-49B0-BD37-45861A782871}" type="sibTrans" cxnId="{FFD91276-9A24-4F08-BBFB-2DD428723F2D}">
      <dgm:prSet/>
      <dgm:spPr/>
      <dgm:t>
        <a:bodyPr/>
        <a:lstStyle/>
        <a:p>
          <a:endParaRPr lang="de-DE"/>
        </a:p>
      </dgm:t>
    </dgm:pt>
    <dgm:pt modelId="{07A3D19F-56CE-4BF4-9742-FC249651473A}">
      <dgm:prSet phldrT="[Text]"/>
      <dgm:spPr>
        <a:solidFill>
          <a:srgbClr val="00B050"/>
        </a:solidFill>
      </dgm:spPr>
      <dgm:t>
        <a:bodyPr/>
        <a:lstStyle/>
        <a:p>
          <a:r>
            <a:rPr lang="de-DE" dirty="0" err="1" smtClean="0"/>
            <a:t>Geographic</a:t>
          </a:r>
          <a:r>
            <a:rPr lang="de-DE" dirty="0" smtClean="0"/>
            <a:t> Content (Data)</a:t>
          </a:r>
          <a:endParaRPr lang="de-DE" dirty="0"/>
        </a:p>
      </dgm:t>
    </dgm:pt>
    <dgm:pt modelId="{326E4C72-B780-4F8C-943C-516CC3A737A6}" type="parTrans" cxnId="{9A893F26-88D7-4278-B6BF-550DDBB12093}">
      <dgm:prSet/>
      <dgm:spPr/>
      <dgm:t>
        <a:bodyPr/>
        <a:lstStyle/>
        <a:p>
          <a:endParaRPr lang="de-DE"/>
        </a:p>
      </dgm:t>
    </dgm:pt>
    <dgm:pt modelId="{4A69F4B5-5DBC-48A0-8D80-051A3DC4B331}" type="sibTrans" cxnId="{9A893F26-88D7-4278-B6BF-550DDBB12093}">
      <dgm:prSet/>
      <dgm:spPr/>
      <dgm:t>
        <a:bodyPr/>
        <a:lstStyle/>
        <a:p>
          <a:endParaRPr lang="de-DE"/>
        </a:p>
      </dgm:t>
    </dgm:pt>
    <dgm:pt modelId="{2C3260FF-60ED-484A-B230-E7668CAFA6DF}">
      <dgm:prSet phldrT="[Text]"/>
      <dgm:spPr>
        <a:solidFill>
          <a:srgbClr val="7030A0"/>
        </a:solidFill>
      </dgm:spPr>
      <dgm:t>
        <a:bodyPr/>
        <a:lstStyle/>
        <a:p>
          <a:r>
            <a:rPr lang="de-DE" dirty="0" err="1" smtClean="0"/>
            <a:t>Process</a:t>
          </a:r>
          <a:r>
            <a:rPr lang="de-DE" dirty="0" smtClean="0"/>
            <a:t> (Network)</a:t>
          </a:r>
          <a:endParaRPr lang="de-DE" dirty="0"/>
        </a:p>
      </dgm:t>
    </dgm:pt>
    <dgm:pt modelId="{A86384F2-2E1B-41F6-9AD0-43D2C5A6F0C9}" type="parTrans" cxnId="{00B4BD24-C93F-4518-AE94-FF16907DB7AF}">
      <dgm:prSet/>
      <dgm:spPr/>
      <dgm:t>
        <a:bodyPr/>
        <a:lstStyle/>
        <a:p>
          <a:endParaRPr lang="de-DE"/>
        </a:p>
      </dgm:t>
    </dgm:pt>
    <dgm:pt modelId="{0E0A8C69-23D4-4E32-BA5E-F5ACD5805BC1}" type="sibTrans" cxnId="{00B4BD24-C93F-4518-AE94-FF16907DB7AF}">
      <dgm:prSet/>
      <dgm:spPr/>
      <dgm:t>
        <a:bodyPr/>
        <a:lstStyle/>
        <a:p>
          <a:endParaRPr lang="de-DE"/>
        </a:p>
      </dgm:t>
    </dgm:pt>
    <dgm:pt modelId="{8915885C-06A5-4BE7-8812-AE9611626C53}" type="pres">
      <dgm:prSet presAssocID="{513A61E0-279A-42E0-A941-AFAE676303EA}" presName="compositeShape" presStyleCnt="0">
        <dgm:presLayoutVars>
          <dgm:chMax val="7"/>
          <dgm:dir/>
          <dgm:resizeHandles val="exact"/>
        </dgm:presLayoutVars>
      </dgm:prSet>
      <dgm:spPr/>
    </dgm:pt>
    <dgm:pt modelId="{F30E490D-385C-4B25-9C17-F88E9463E74B}" type="pres">
      <dgm:prSet presAssocID="{513A61E0-279A-42E0-A941-AFAE676303EA}" presName="wedge1" presStyleLbl="node1" presStyleIdx="0" presStyleCnt="5" custLinFactNeighborX="-845" custLinFactNeighborY="3703"/>
      <dgm:spPr/>
      <dgm:t>
        <a:bodyPr/>
        <a:lstStyle/>
        <a:p>
          <a:endParaRPr lang="de-DE"/>
        </a:p>
      </dgm:t>
    </dgm:pt>
    <dgm:pt modelId="{C8DFD127-0F35-405C-87BE-B48517185C9B}" type="pres">
      <dgm:prSet presAssocID="{513A61E0-279A-42E0-A941-AFAE676303E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831BB7-BE92-4084-B82D-E334845A4221}" type="pres">
      <dgm:prSet presAssocID="{513A61E0-279A-42E0-A941-AFAE676303EA}" presName="wedge2" presStyleLbl="node1" presStyleIdx="1" presStyleCnt="5" custLinFactNeighborX="2655"/>
      <dgm:spPr/>
      <dgm:t>
        <a:bodyPr/>
        <a:lstStyle/>
        <a:p>
          <a:endParaRPr lang="de-DE"/>
        </a:p>
      </dgm:t>
    </dgm:pt>
    <dgm:pt modelId="{78A5D207-94DE-40A3-B77F-13EAACC545BB}" type="pres">
      <dgm:prSet presAssocID="{513A61E0-279A-42E0-A941-AFAE676303E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C3F408-4506-421B-9AE1-6EA6F26A7B14}" type="pres">
      <dgm:prSet presAssocID="{513A61E0-279A-42E0-A941-AFAE676303EA}" presName="wedge3" presStyleLbl="node1" presStyleIdx="2" presStyleCnt="5" custLinFactNeighborX="1406" custLinFactNeighborY="829"/>
      <dgm:spPr/>
      <dgm:t>
        <a:bodyPr/>
        <a:lstStyle/>
        <a:p>
          <a:endParaRPr lang="de-DE"/>
        </a:p>
      </dgm:t>
    </dgm:pt>
    <dgm:pt modelId="{34BF4B70-B1C6-4D7D-A1C0-E03E9DE2C690}" type="pres">
      <dgm:prSet presAssocID="{513A61E0-279A-42E0-A941-AFAE676303E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7BECB5-C036-4B19-9409-81E4E0BDA62E}" type="pres">
      <dgm:prSet presAssocID="{513A61E0-279A-42E0-A941-AFAE676303EA}" presName="wedge4" presStyleLbl="node1" presStyleIdx="3" presStyleCnt="5" custLinFactNeighborX="708"/>
      <dgm:spPr/>
      <dgm:t>
        <a:bodyPr/>
        <a:lstStyle/>
        <a:p>
          <a:endParaRPr lang="de-DE"/>
        </a:p>
      </dgm:t>
    </dgm:pt>
    <dgm:pt modelId="{1CAC9243-CF5B-4FE3-8937-70DAF640436F}" type="pres">
      <dgm:prSet presAssocID="{513A61E0-279A-42E0-A941-AFAE676303E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1DE143-472A-4BC8-BA59-1298E29C0C0B}" type="pres">
      <dgm:prSet presAssocID="{513A61E0-279A-42E0-A941-AFAE676303EA}" presName="wedge5" presStyleLbl="node1" presStyleIdx="4" presStyleCnt="5" custLinFactNeighborX="-4575" custLinFactNeighborY="-8907"/>
      <dgm:spPr/>
      <dgm:t>
        <a:bodyPr/>
        <a:lstStyle/>
        <a:p>
          <a:endParaRPr lang="de-DE"/>
        </a:p>
      </dgm:t>
    </dgm:pt>
    <dgm:pt modelId="{A2B54835-0900-44EE-9EFE-91072282C3F8}" type="pres">
      <dgm:prSet presAssocID="{513A61E0-279A-42E0-A941-AFAE676303E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A893F26-88D7-4278-B6BF-550DDBB12093}" srcId="{513A61E0-279A-42E0-A941-AFAE676303EA}" destId="{07A3D19F-56CE-4BF4-9742-FC249651473A}" srcOrd="3" destOrd="0" parTransId="{326E4C72-B780-4F8C-943C-516CC3A737A6}" sibTransId="{4A69F4B5-5DBC-48A0-8D80-051A3DC4B331}"/>
    <dgm:cxn modelId="{A335DC8B-7CAE-4FDF-962F-BDD28C4F040F}" srcId="{513A61E0-279A-42E0-A941-AFAE676303EA}" destId="{EA2F4EE7-A411-4129-BF94-EA13DC0B8216}" srcOrd="1" destOrd="0" parTransId="{4FB998F7-94B7-4852-A094-1BB4BDF39AA8}" sibTransId="{93CA9640-F761-4CCC-B5E8-3B7CD4878B1D}"/>
    <dgm:cxn modelId="{6022D21A-86F1-4FC1-A3DD-20C5336B0698}" type="presOf" srcId="{07A3D19F-56CE-4BF4-9742-FC249651473A}" destId="{BA7BECB5-C036-4B19-9409-81E4E0BDA62E}" srcOrd="0" destOrd="0" presId="urn:microsoft.com/office/officeart/2005/8/layout/chart3"/>
    <dgm:cxn modelId="{3B1ACC5F-9AD1-4460-B77C-3059FF3FC528}" type="presOf" srcId="{513A61E0-279A-42E0-A941-AFAE676303EA}" destId="{8915885C-06A5-4BE7-8812-AE9611626C53}" srcOrd="0" destOrd="0" presId="urn:microsoft.com/office/officeart/2005/8/layout/chart3"/>
    <dgm:cxn modelId="{FFD91276-9A24-4F08-BBFB-2DD428723F2D}" srcId="{513A61E0-279A-42E0-A941-AFAE676303EA}" destId="{F57CCF70-256A-4CFF-B796-F6F02218F430}" srcOrd="2" destOrd="0" parTransId="{96D0913E-B3E3-4D8E-8DD9-E7EE768B06CF}" sibTransId="{A7E9EE6B-1C0C-49B0-BD37-45861A782871}"/>
    <dgm:cxn modelId="{024DA6B8-351E-405D-A2F4-868AD1B6FFA0}" type="presOf" srcId="{F57CCF70-256A-4CFF-B796-F6F02218F430}" destId="{34BF4B70-B1C6-4D7D-A1C0-E03E9DE2C690}" srcOrd="1" destOrd="0" presId="urn:microsoft.com/office/officeart/2005/8/layout/chart3"/>
    <dgm:cxn modelId="{8EDADD6A-5264-4968-9ED5-747FDF6FEB31}" type="presOf" srcId="{EA2F4EE7-A411-4129-BF94-EA13DC0B8216}" destId="{34831BB7-BE92-4084-B82D-E334845A4221}" srcOrd="0" destOrd="0" presId="urn:microsoft.com/office/officeart/2005/8/layout/chart3"/>
    <dgm:cxn modelId="{1EB80454-7B8E-4F6D-899F-AFFDE4F4E1C9}" type="presOf" srcId="{27B860E6-4EAB-4F03-8BD6-E6DFCD075C66}" destId="{F30E490D-385C-4B25-9C17-F88E9463E74B}" srcOrd="0" destOrd="0" presId="urn:microsoft.com/office/officeart/2005/8/layout/chart3"/>
    <dgm:cxn modelId="{BBB0C8F6-7632-4E50-83DB-4FC86AC5CD33}" type="presOf" srcId="{2C3260FF-60ED-484A-B230-E7668CAFA6DF}" destId="{A2B54835-0900-44EE-9EFE-91072282C3F8}" srcOrd="1" destOrd="0" presId="urn:microsoft.com/office/officeart/2005/8/layout/chart3"/>
    <dgm:cxn modelId="{9E857866-6D61-4058-90DB-73C770449A10}" srcId="{513A61E0-279A-42E0-A941-AFAE676303EA}" destId="{27B860E6-4EAB-4F03-8BD6-E6DFCD075C66}" srcOrd="0" destOrd="0" parTransId="{6BE1C2D6-AAE5-4A16-99DA-E37A75A14DBD}" sibTransId="{E17CF121-F63C-4E39-BC6F-2F59B96E994D}"/>
    <dgm:cxn modelId="{0314B250-CBFF-4364-B2C1-AE43E9473EDA}" type="presOf" srcId="{07A3D19F-56CE-4BF4-9742-FC249651473A}" destId="{1CAC9243-CF5B-4FE3-8937-70DAF640436F}" srcOrd="1" destOrd="0" presId="urn:microsoft.com/office/officeart/2005/8/layout/chart3"/>
    <dgm:cxn modelId="{87C3B017-91CC-4FEB-9C56-F01C97051DD9}" type="presOf" srcId="{EA2F4EE7-A411-4129-BF94-EA13DC0B8216}" destId="{78A5D207-94DE-40A3-B77F-13EAACC545BB}" srcOrd="1" destOrd="0" presId="urn:microsoft.com/office/officeart/2005/8/layout/chart3"/>
    <dgm:cxn modelId="{00B4BD24-C93F-4518-AE94-FF16907DB7AF}" srcId="{513A61E0-279A-42E0-A941-AFAE676303EA}" destId="{2C3260FF-60ED-484A-B230-E7668CAFA6DF}" srcOrd="4" destOrd="0" parTransId="{A86384F2-2E1B-41F6-9AD0-43D2C5A6F0C9}" sibTransId="{0E0A8C69-23D4-4E32-BA5E-F5ACD5805BC1}"/>
    <dgm:cxn modelId="{CDDD22BB-5FD8-474E-BC11-6EFBD38C9048}" type="presOf" srcId="{27B860E6-4EAB-4F03-8BD6-E6DFCD075C66}" destId="{C8DFD127-0F35-405C-87BE-B48517185C9B}" srcOrd="1" destOrd="0" presId="urn:microsoft.com/office/officeart/2005/8/layout/chart3"/>
    <dgm:cxn modelId="{1E0A678E-D158-4F7D-BD1D-3D89399FDC89}" type="presOf" srcId="{F57CCF70-256A-4CFF-B796-F6F02218F430}" destId="{0EC3F408-4506-421B-9AE1-6EA6F26A7B14}" srcOrd="0" destOrd="0" presId="urn:microsoft.com/office/officeart/2005/8/layout/chart3"/>
    <dgm:cxn modelId="{4BDB67AC-9859-4FD8-8857-E0BEE73ABEB2}" type="presOf" srcId="{2C3260FF-60ED-484A-B230-E7668CAFA6DF}" destId="{551DE143-472A-4BC8-BA59-1298E29C0C0B}" srcOrd="0" destOrd="0" presId="urn:microsoft.com/office/officeart/2005/8/layout/chart3"/>
    <dgm:cxn modelId="{53F74651-C8C7-4800-9B3B-303DEA8E9C7C}" type="presParOf" srcId="{8915885C-06A5-4BE7-8812-AE9611626C53}" destId="{F30E490D-385C-4B25-9C17-F88E9463E74B}" srcOrd="0" destOrd="0" presId="urn:microsoft.com/office/officeart/2005/8/layout/chart3"/>
    <dgm:cxn modelId="{07E0727E-A921-46B0-9055-D94091E340F7}" type="presParOf" srcId="{8915885C-06A5-4BE7-8812-AE9611626C53}" destId="{C8DFD127-0F35-405C-87BE-B48517185C9B}" srcOrd="1" destOrd="0" presId="urn:microsoft.com/office/officeart/2005/8/layout/chart3"/>
    <dgm:cxn modelId="{06979D02-C45A-43F3-A089-C46B25047C11}" type="presParOf" srcId="{8915885C-06A5-4BE7-8812-AE9611626C53}" destId="{34831BB7-BE92-4084-B82D-E334845A4221}" srcOrd="2" destOrd="0" presId="urn:microsoft.com/office/officeart/2005/8/layout/chart3"/>
    <dgm:cxn modelId="{DFBFEFDE-4470-4573-8D2D-08441691EE24}" type="presParOf" srcId="{8915885C-06A5-4BE7-8812-AE9611626C53}" destId="{78A5D207-94DE-40A3-B77F-13EAACC545BB}" srcOrd="3" destOrd="0" presId="urn:microsoft.com/office/officeart/2005/8/layout/chart3"/>
    <dgm:cxn modelId="{570FFA65-2C96-4D2E-94E4-75F119B6B4CC}" type="presParOf" srcId="{8915885C-06A5-4BE7-8812-AE9611626C53}" destId="{0EC3F408-4506-421B-9AE1-6EA6F26A7B14}" srcOrd="4" destOrd="0" presId="urn:microsoft.com/office/officeart/2005/8/layout/chart3"/>
    <dgm:cxn modelId="{7CD60294-4D83-4C1D-96F0-6E4547E2B3AB}" type="presParOf" srcId="{8915885C-06A5-4BE7-8812-AE9611626C53}" destId="{34BF4B70-B1C6-4D7D-A1C0-E03E9DE2C690}" srcOrd="5" destOrd="0" presId="urn:microsoft.com/office/officeart/2005/8/layout/chart3"/>
    <dgm:cxn modelId="{C696B175-FF5A-470D-888C-3748CF831BE6}" type="presParOf" srcId="{8915885C-06A5-4BE7-8812-AE9611626C53}" destId="{BA7BECB5-C036-4B19-9409-81E4E0BDA62E}" srcOrd="6" destOrd="0" presId="urn:microsoft.com/office/officeart/2005/8/layout/chart3"/>
    <dgm:cxn modelId="{67BFC475-B78C-4BC0-9F7A-17D44C7BD184}" type="presParOf" srcId="{8915885C-06A5-4BE7-8812-AE9611626C53}" destId="{1CAC9243-CF5B-4FE3-8937-70DAF640436F}" srcOrd="7" destOrd="0" presId="urn:microsoft.com/office/officeart/2005/8/layout/chart3"/>
    <dgm:cxn modelId="{6CEAAF87-DDE9-408E-A519-D96B53B06DFF}" type="presParOf" srcId="{8915885C-06A5-4BE7-8812-AE9611626C53}" destId="{551DE143-472A-4BC8-BA59-1298E29C0C0B}" srcOrd="8" destOrd="0" presId="urn:microsoft.com/office/officeart/2005/8/layout/chart3"/>
    <dgm:cxn modelId="{83CC626C-6EA6-4373-B49A-2EF09BACD2F9}" type="presParOf" srcId="{8915885C-06A5-4BE7-8812-AE9611626C53}" destId="{A2B54835-0900-44EE-9EFE-91072282C3F8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324A4-8362-411B-81CA-BE648B7BF96F}">
      <dsp:nvSpPr>
        <dsp:cNvPr id="0" name=""/>
        <dsp:cNvSpPr/>
      </dsp:nvSpPr>
      <dsp:spPr>
        <a:xfrm>
          <a:off x="2141984" y="0"/>
          <a:ext cx="4680520" cy="468052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39F82DB-2460-453B-A1AF-BB03E7837ED2}">
      <dsp:nvSpPr>
        <dsp:cNvPr id="0" name=""/>
        <dsp:cNvSpPr/>
      </dsp:nvSpPr>
      <dsp:spPr>
        <a:xfrm>
          <a:off x="2446217" y="304233"/>
          <a:ext cx="1872208" cy="1872208"/>
        </a:xfrm>
        <a:prstGeom prst="roundRect">
          <a:avLst/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/>
            <a:t>Policy</a:t>
          </a:r>
          <a:r>
            <a:rPr lang="de-DE" sz="2100" kern="1200" dirty="0" smtClean="0"/>
            <a:t> &amp; </a:t>
          </a:r>
          <a:r>
            <a:rPr lang="de-DE" sz="2100" kern="1200" dirty="0" err="1" smtClean="0"/>
            <a:t>Governance</a:t>
          </a:r>
          <a:r>
            <a:rPr lang="de-DE" sz="2100" kern="1200" dirty="0" smtClean="0"/>
            <a:t> (People)</a:t>
          </a:r>
          <a:endParaRPr lang="en-GB" sz="2100" kern="1200" dirty="0"/>
        </a:p>
      </dsp:txBody>
      <dsp:txXfrm>
        <a:off x="2537611" y="395627"/>
        <a:ext cx="1689420" cy="1689420"/>
      </dsp:txXfrm>
    </dsp:sp>
    <dsp:sp modelId="{F10E4940-6C05-4FE1-8EEE-61F7E3C6D54B}">
      <dsp:nvSpPr>
        <dsp:cNvPr id="0" name=""/>
        <dsp:cNvSpPr/>
      </dsp:nvSpPr>
      <dsp:spPr>
        <a:xfrm>
          <a:off x="4646062" y="304233"/>
          <a:ext cx="1872208" cy="1872208"/>
        </a:xfrm>
        <a:prstGeom prst="roundRect">
          <a:avLst/>
        </a:prstGeom>
        <a:solidFill>
          <a:srgbClr val="005C9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Technical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Standards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(Standards)</a:t>
          </a:r>
          <a:endParaRPr lang="en-GB" sz="2100" kern="1200" dirty="0"/>
        </a:p>
      </dsp:txBody>
      <dsp:txXfrm>
        <a:off x="4737456" y="395627"/>
        <a:ext cx="1689420" cy="1689420"/>
      </dsp:txXfrm>
    </dsp:sp>
    <dsp:sp modelId="{4EFB6F31-68C8-4E9A-A9D8-AAA61543CE85}">
      <dsp:nvSpPr>
        <dsp:cNvPr id="0" name=""/>
        <dsp:cNvSpPr/>
      </dsp:nvSpPr>
      <dsp:spPr>
        <a:xfrm>
          <a:off x="2446217" y="2504078"/>
          <a:ext cx="1872208" cy="1872208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Information Systems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(ICT)</a:t>
          </a:r>
          <a:endParaRPr lang="en-GB" sz="2100" kern="1200" dirty="0"/>
        </a:p>
      </dsp:txBody>
      <dsp:txXfrm>
        <a:off x="2537611" y="2595472"/>
        <a:ext cx="1689420" cy="1689420"/>
      </dsp:txXfrm>
    </dsp:sp>
    <dsp:sp modelId="{4CB9D48C-29A0-47DC-B522-6CAC6E36F62F}">
      <dsp:nvSpPr>
        <dsp:cNvPr id="0" name=""/>
        <dsp:cNvSpPr/>
      </dsp:nvSpPr>
      <dsp:spPr>
        <a:xfrm>
          <a:off x="4646062" y="2504078"/>
          <a:ext cx="1872208" cy="1872208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/>
            <a:t>Geographic</a:t>
          </a:r>
          <a:r>
            <a:rPr lang="de-DE" sz="2100" kern="1200" dirty="0" smtClean="0"/>
            <a:t> Content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(Data)</a:t>
          </a:r>
          <a:endParaRPr lang="en-GB" sz="2100" kern="1200" dirty="0"/>
        </a:p>
      </dsp:txBody>
      <dsp:txXfrm>
        <a:off x="4737456" y="2595472"/>
        <a:ext cx="1689420" cy="1689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324A4-8362-411B-81CA-BE648B7BF96F}">
      <dsp:nvSpPr>
        <dsp:cNvPr id="0" name=""/>
        <dsp:cNvSpPr/>
      </dsp:nvSpPr>
      <dsp:spPr>
        <a:xfrm>
          <a:off x="2141984" y="0"/>
          <a:ext cx="4680520" cy="468052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39F82DB-2460-453B-A1AF-BB03E7837ED2}">
      <dsp:nvSpPr>
        <dsp:cNvPr id="0" name=""/>
        <dsp:cNvSpPr/>
      </dsp:nvSpPr>
      <dsp:spPr>
        <a:xfrm>
          <a:off x="2446217" y="304233"/>
          <a:ext cx="1872208" cy="1872208"/>
        </a:xfrm>
        <a:prstGeom prst="roundRect">
          <a:avLst/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/>
            <a:t>Policy</a:t>
          </a:r>
          <a:r>
            <a:rPr lang="de-DE" sz="2100" kern="1200" dirty="0" smtClean="0"/>
            <a:t> &amp; </a:t>
          </a:r>
          <a:r>
            <a:rPr lang="de-DE" sz="2100" kern="1200" dirty="0" err="1" smtClean="0"/>
            <a:t>Governance</a:t>
          </a:r>
          <a:r>
            <a:rPr lang="de-DE" sz="2100" kern="1200" dirty="0" smtClean="0"/>
            <a:t> (People)</a:t>
          </a:r>
          <a:endParaRPr lang="en-GB" sz="2100" kern="1200" dirty="0"/>
        </a:p>
      </dsp:txBody>
      <dsp:txXfrm>
        <a:off x="2537611" y="395627"/>
        <a:ext cx="1689420" cy="1689420"/>
      </dsp:txXfrm>
    </dsp:sp>
    <dsp:sp modelId="{F10E4940-6C05-4FE1-8EEE-61F7E3C6D54B}">
      <dsp:nvSpPr>
        <dsp:cNvPr id="0" name=""/>
        <dsp:cNvSpPr/>
      </dsp:nvSpPr>
      <dsp:spPr>
        <a:xfrm>
          <a:off x="4646062" y="304233"/>
          <a:ext cx="1872208" cy="1872208"/>
        </a:xfrm>
        <a:prstGeom prst="roundRect">
          <a:avLst/>
        </a:prstGeom>
        <a:solidFill>
          <a:srgbClr val="005C9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Technical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Standards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(Standards)</a:t>
          </a:r>
          <a:endParaRPr lang="en-GB" sz="2100" kern="1200" dirty="0"/>
        </a:p>
      </dsp:txBody>
      <dsp:txXfrm>
        <a:off x="4737456" y="395627"/>
        <a:ext cx="1689420" cy="1689420"/>
      </dsp:txXfrm>
    </dsp:sp>
    <dsp:sp modelId="{4EFB6F31-68C8-4E9A-A9D8-AAA61543CE85}">
      <dsp:nvSpPr>
        <dsp:cNvPr id="0" name=""/>
        <dsp:cNvSpPr/>
      </dsp:nvSpPr>
      <dsp:spPr>
        <a:xfrm>
          <a:off x="2446217" y="2504078"/>
          <a:ext cx="1872208" cy="1872208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Information Systems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(ICT)</a:t>
          </a:r>
          <a:endParaRPr lang="en-GB" sz="2100" kern="1200" dirty="0"/>
        </a:p>
      </dsp:txBody>
      <dsp:txXfrm>
        <a:off x="2537611" y="2595472"/>
        <a:ext cx="1689420" cy="1689420"/>
      </dsp:txXfrm>
    </dsp:sp>
    <dsp:sp modelId="{4CB9D48C-29A0-47DC-B522-6CAC6E36F62F}">
      <dsp:nvSpPr>
        <dsp:cNvPr id="0" name=""/>
        <dsp:cNvSpPr/>
      </dsp:nvSpPr>
      <dsp:spPr>
        <a:xfrm>
          <a:off x="4646062" y="2504078"/>
          <a:ext cx="1872208" cy="1872208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 smtClean="0"/>
            <a:t>Geographic</a:t>
          </a:r>
          <a:r>
            <a:rPr lang="de-DE" sz="2100" kern="1200" dirty="0" smtClean="0"/>
            <a:t> Content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(Data)</a:t>
          </a:r>
          <a:endParaRPr lang="en-GB" sz="2100" kern="1200" dirty="0"/>
        </a:p>
      </dsp:txBody>
      <dsp:txXfrm>
        <a:off x="4737456" y="2595472"/>
        <a:ext cx="1689420" cy="1689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E490D-385C-4B25-9C17-F88E9463E74B}">
      <dsp:nvSpPr>
        <dsp:cNvPr id="0" name=""/>
        <dsp:cNvSpPr/>
      </dsp:nvSpPr>
      <dsp:spPr>
        <a:xfrm>
          <a:off x="1486348" y="400005"/>
          <a:ext cx="3698240" cy="3698240"/>
        </a:xfrm>
        <a:prstGeom prst="pie">
          <a:avLst>
            <a:gd name="adj1" fmla="val 16200000"/>
            <a:gd name="adj2" fmla="val 20520000"/>
          </a:avLst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Policy</a:t>
          </a:r>
          <a:r>
            <a:rPr lang="de-DE" sz="1600" kern="1200" dirty="0" smtClean="0"/>
            <a:t> &amp; </a:t>
          </a:r>
          <a:r>
            <a:rPr lang="de-DE" sz="1600" kern="1200" dirty="0" err="1" smtClean="0"/>
            <a:t>Governance</a:t>
          </a:r>
          <a:r>
            <a:rPr lang="de-DE" sz="1600" kern="1200" dirty="0" smtClean="0"/>
            <a:t> (People)</a:t>
          </a:r>
          <a:endParaRPr lang="de-DE" sz="1600" kern="1200" dirty="0"/>
        </a:p>
      </dsp:txBody>
      <dsp:txXfrm>
        <a:off x="3382137" y="952539"/>
        <a:ext cx="1254760" cy="858520"/>
      </dsp:txXfrm>
    </dsp:sp>
    <dsp:sp modelId="{34831BB7-BE92-4084-B82D-E334845A4221}">
      <dsp:nvSpPr>
        <dsp:cNvPr id="0" name=""/>
        <dsp:cNvSpPr/>
      </dsp:nvSpPr>
      <dsp:spPr>
        <a:xfrm>
          <a:off x="1486348" y="441367"/>
          <a:ext cx="3698240" cy="3698240"/>
        </a:xfrm>
        <a:prstGeom prst="pie">
          <a:avLst>
            <a:gd name="adj1" fmla="val 20520000"/>
            <a:gd name="adj2" fmla="val 324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Information System (ICT)</a:t>
          </a:r>
          <a:endParaRPr lang="de-DE" sz="1600" kern="1200" dirty="0"/>
        </a:p>
      </dsp:txBody>
      <dsp:txXfrm>
        <a:off x="3903413" y="2114380"/>
        <a:ext cx="1100666" cy="928962"/>
      </dsp:txXfrm>
    </dsp:sp>
    <dsp:sp modelId="{0EC3F408-4506-421B-9AE1-6EA6F26A7B14}">
      <dsp:nvSpPr>
        <dsp:cNvPr id="0" name=""/>
        <dsp:cNvSpPr/>
      </dsp:nvSpPr>
      <dsp:spPr>
        <a:xfrm>
          <a:off x="1440157" y="472025"/>
          <a:ext cx="3698240" cy="3698240"/>
        </a:xfrm>
        <a:prstGeom prst="pie">
          <a:avLst>
            <a:gd name="adj1" fmla="val 3240000"/>
            <a:gd name="adj2" fmla="val 7560000"/>
          </a:avLst>
        </a:prstGeom>
        <a:solidFill>
          <a:srgbClr val="00538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Technical Standards (Standard)</a:t>
          </a:r>
          <a:endParaRPr lang="de-DE" sz="1600" kern="1200" dirty="0"/>
        </a:p>
      </dsp:txBody>
      <dsp:txXfrm>
        <a:off x="2628878" y="3245705"/>
        <a:ext cx="1320800" cy="792480"/>
      </dsp:txXfrm>
    </dsp:sp>
    <dsp:sp modelId="{BA7BECB5-C036-4B19-9409-81E4E0BDA62E}">
      <dsp:nvSpPr>
        <dsp:cNvPr id="0" name=""/>
        <dsp:cNvSpPr/>
      </dsp:nvSpPr>
      <dsp:spPr>
        <a:xfrm>
          <a:off x="1414344" y="441367"/>
          <a:ext cx="3698240" cy="3698240"/>
        </a:xfrm>
        <a:prstGeom prst="pie">
          <a:avLst>
            <a:gd name="adj1" fmla="val 7560000"/>
            <a:gd name="adj2" fmla="val 1188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Geographic</a:t>
          </a:r>
          <a:r>
            <a:rPr lang="de-DE" sz="1600" kern="1200" dirty="0" smtClean="0"/>
            <a:t> Content (Data)</a:t>
          </a:r>
          <a:endParaRPr lang="de-DE" sz="1600" kern="1200" dirty="0"/>
        </a:p>
      </dsp:txBody>
      <dsp:txXfrm>
        <a:off x="1590450" y="2114380"/>
        <a:ext cx="1100666" cy="928962"/>
      </dsp:txXfrm>
    </dsp:sp>
    <dsp:sp modelId="{551DE143-472A-4BC8-BA59-1298E29C0C0B}">
      <dsp:nvSpPr>
        <dsp:cNvPr id="0" name=""/>
        <dsp:cNvSpPr/>
      </dsp:nvSpPr>
      <dsp:spPr>
        <a:xfrm>
          <a:off x="1218966" y="111965"/>
          <a:ext cx="3698240" cy="3698240"/>
        </a:xfrm>
        <a:prstGeom prst="pie">
          <a:avLst>
            <a:gd name="adj1" fmla="val 11880000"/>
            <a:gd name="adj2" fmla="val 1620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Process</a:t>
          </a:r>
          <a:r>
            <a:rPr lang="de-DE" sz="1600" kern="1200" dirty="0" smtClean="0"/>
            <a:t> (Network)</a:t>
          </a:r>
          <a:endParaRPr lang="de-DE" sz="1600" kern="1200" dirty="0"/>
        </a:p>
      </dsp:txBody>
      <dsp:txXfrm>
        <a:off x="1758292" y="675506"/>
        <a:ext cx="1254760" cy="85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1639" cy="4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4" tIns="47516" rIns="95034" bIns="47516" numCol="1" anchor="t" anchorCtr="0" compatLnSpc="1">
            <a:prstTxWarp prst="textNoShape">
              <a:avLst/>
            </a:prstTxWarp>
          </a:bodyPr>
          <a:lstStyle>
            <a:lvl1pPr algn="l" defTabSz="950650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738" y="0"/>
            <a:ext cx="2951639" cy="4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4" tIns="47516" rIns="95034" bIns="47516" numCol="1" anchor="t" anchorCtr="0" compatLnSpc="1">
            <a:prstTxWarp prst="textNoShape">
              <a:avLst/>
            </a:prstTxWarp>
          </a:bodyPr>
          <a:lstStyle>
            <a:lvl1pPr algn="r" defTabSz="950650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119"/>
            <a:ext cx="2951639" cy="4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4" tIns="47516" rIns="95034" bIns="47516" numCol="1" anchor="b" anchorCtr="0" compatLnSpc="1">
            <a:prstTxWarp prst="textNoShape">
              <a:avLst/>
            </a:prstTxWarp>
          </a:bodyPr>
          <a:lstStyle>
            <a:lvl1pPr algn="l" defTabSz="950650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738" y="9444119"/>
            <a:ext cx="2951639" cy="4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4" tIns="47516" rIns="95034" bIns="47516" numCol="1" anchor="b" anchorCtr="0" compatLnSpc="1">
            <a:prstTxWarp prst="textNoShape">
              <a:avLst/>
            </a:prstTxWarp>
          </a:bodyPr>
          <a:lstStyle>
            <a:lvl1pPr algn="r" defTabSz="949265">
              <a:defRPr sz="1300">
                <a:solidFill>
                  <a:srgbClr val="00216A"/>
                </a:solidFill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E8F4C09-DDB8-4016-A5A5-B0E76A7AF1D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73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1639" cy="4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4" tIns="47516" rIns="95034" bIns="47516" numCol="1" anchor="t" anchorCtr="0" compatLnSpc="1">
            <a:prstTxWarp prst="textNoShape">
              <a:avLst/>
            </a:prstTxWarp>
          </a:bodyPr>
          <a:lstStyle>
            <a:lvl1pPr algn="l" defTabSz="950650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738" y="0"/>
            <a:ext cx="2951639" cy="4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4" tIns="47516" rIns="95034" bIns="47516" numCol="1" anchor="t" anchorCtr="0" compatLnSpc="1">
            <a:prstTxWarp prst="textNoShape">
              <a:avLst/>
            </a:prstTxWarp>
          </a:bodyPr>
          <a:lstStyle>
            <a:lvl1pPr algn="r" defTabSz="950650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6125"/>
            <a:ext cx="53879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99" y="4723649"/>
            <a:ext cx="4996181" cy="447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4" tIns="47516" rIns="95034" bIns="47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119"/>
            <a:ext cx="2951639" cy="4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4" tIns="47516" rIns="95034" bIns="47516" numCol="1" anchor="b" anchorCtr="0" compatLnSpc="1">
            <a:prstTxWarp prst="textNoShape">
              <a:avLst/>
            </a:prstTxWarp>
          </a:bodyPr>
          <a:lstStyle>
            <a:lvl1pPr algn="l" defTabSz="950650">
              <a:defRPr sz="1300">
                <a:solidFill>
                  <a:srgbClr val="00216A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738" y="9444119"/>
            <a:ext cx="2951639" cy="49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4" tIns="47516" rIns="95034" bIns="47516" numCol="1" anchor="b" anchorCtr="0" compatLnSpc="1">
            <a:prstTxWarp prst="textNoShape">
              <a:avLst/>
            </a:prstTxWarp>
          </a:bodyPr>
          <a:lstStyle>
            <a:lvl1pPr algn="r" defTabSz="949265">
              <a:defRPr sz="1300">
                <a:solidFill>
                  <a:srgbClr val="00216A"/>
                </a:solidFill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E03F556-94EE-48DA-B80D-AFB75D0696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10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6A"/>
        </a:solidFill>
        <a:latin typeface="Helvetic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8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7099" y="4723649"/>
            <a:ext cx="4996181" cy="4647121"/>
          </a:xfrm>
        </p:spPr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79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6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265"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1pPr>
            <a:lvl2pPr marL="717698" indent="-276038" defTabSz="949265"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2pPr>
            <a:lvl3pPr marL="1104154" indent="-220831" defTabSz="949265"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3pPr>
            <a:lvl4pPr marL="1545814" indent="-220831" defTabSz="949265"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4pPr>
            <a:lvl5pPr marL="1987474" indent="-220831" defTabSz="949265"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5pPr>
            <a:lvl6pPr marL="2429138" indent="-220831" algn="ctr" defTabSz="9492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6pPr>
            <a:lvl7pPr marL="2870798" indent="-220831" algn="ctr" defTabSz="9492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7pPr>
            <a:lvl8pPr marL="3312460" indent="-220831" algn="ctr" defTabSz="9492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8pPr>
            <a:lvl9pPr marL="3754119" indent="-220831" algn="ctr" defTabSz="94926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 pitchFamily="50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6672848-09C7-4F1F-AC57-412441792F04}" type="slidenum">
              <a:rPr lang="en-GB" sz="1300">
                <a:solidFill>
                  <a:srgbClr val="00216A"/>
                </a:solidFill>
                <a:latin typeface="Helvetica" pitchFamily="2" charset="0"/>
              </a:rPr>
              <a:pPr>
                <a:defRPr/>
              </a:pPr>
              <a:t>14</a:t>
            </a:fld>
            <a:endParaRPr lang="en-GB" sz="1300">
              <a:solidFill>
                <a:srgbClr val="00216A"/>
              </a:solidFill>
              <a:latin typeface="Helvetica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2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81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19486" y="4610640"/>
            <a:ext cx="5554975" cy="5331872"/>
          </a:xfrm>
        </p:spPr>
        <p:txBody>
          <a:bodyPr/>
          <a:lstStyle/>
          <a:p>
            <a:pPr>
              <a:spcBef>
                <a:spcPts val="601"/>
              </a:spcBef>
            </a:pPr>
            <a:endParaRPr lang="en-US" sz="1000" dirty="0">
              <a:solidFill>
                <a:srgbClr val="005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2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043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41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0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7099" y="4723649"/>
            <a:ext cx="4996181" cy="4863490"/>
          </a:xfrm>
        </p:spPr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96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3F556-94EE-48DA-B80D-AFB75D06965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3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0532" y="2420888"/>
            <a:ext cx="8420100" cy="79208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52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0619" y="5805264"/>
            <a:ext cx="6934200" cy="456456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1B8B127F-5246-4E34-A79E-2E74CF3455E6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 userDrawn="1"/>
        </p:nvGraphicFramePr>
        <p:xfrm>
          <a:off x="0" y="4098925"/>
          <a:ext cx="9906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Acrobat Document" r:id="rId4" imgW="10789560" imgH="1167480" progId="AcroExch.Document.DC">
                  <p:embed/>
                </p:oleObj>
              </mc:Choice>
              <mc:Fallback>
                <p:oleObj name="Acrobat Document" r:id="rId4" imgW="10789560" imgH="1167480" progId="AcroExch.Document.DC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8925"/>
                        <a:ext cx="9906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93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H 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1" y="1981200"/>
            <a:ext cx="5563344" cy="175432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7833320" y="2060575"/>
            <a:ext cx="1728193" cy="15844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833320" y="4077073"/>
            <a:ext cx="1728193" cy="165618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0792" y="6381328"/>
            <a:ext cx="3240360" cy="276999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S-100WG4 / S102PT Meeting   25 - 26 February 2019    Aalborg, Denmark</a:t>
            </a:r>
            <a:endParaRPr lang="en-GB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>
          <a:xfrm>
            <a:off x="7377113" y="6381328"/>
            <a:ext cx="2063750" cy="274638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706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H Vorl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579567" cy="3175992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>
          <a:xfrm>
            <a:off x="7377113" y="6381328"/>
            <a:ext cx="2063750" cy="274638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0792" y="6381328"/>
            <a:ext cx="3240360" cy="276999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S-100WG4 / S102PT Meeting   25 - 26 February 2019    Aalborg, Denmark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51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99931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0532" y="2420888"/>
            <a:ext cx="8420100" cy="79208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52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0619" y="5805264"/>
            <a:ext cx="6934200" cy="456456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27F-5246-4E34-A79E-2E74CF3455E6}" type="slidenum">
              <a:rPr lang="de-DE" smtClean="0"/>
              <a:pPr/>
              <a:t>‹Nr.›</a:t>
            </a:fld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 userDrawn="1"/>
        </p:nvGraphicFramePr>
        <p:xfrm>
          <a:off x="0" y="4098925"/>
          <a:ext cx="9906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Acrobat Document" r:id="rId4" imgW="10789560" imgH="1167480" progId="AcroExch.Document.DC">
                  <p:embed/>
                </p:oleObj>
              </mc:Choice>
              <mc:Fallback>
                <p:oleObj name="Acrobat Document" r:id="rId4" imgW="10789560" imgH="1167480" progId="AcroExch.Document.DC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98925"/>
                        <a:ext cx="9906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0792" y="6381328"/>
            <a:ext cx="3240360" cy="27699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S-100WG4 / S102PT Meeting   25 - 26 February 2019    Aalborg, Denmark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7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H 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1" y="1981200"/>
            <a:ext cx="5563344" cy="175432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7833320" y="2060575"/>
            <a:ext cx="1728193" cy="15844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2"/>
          </p:nvPr>
        </p:nvSpPr>
        <p:spPr>
          <a:xfrm>
            <a:off x="7833320" y="4077073"/>
            <a:ext cx="1728193" cy="165618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>
          <a:xfrm>
            <a:off x="7377113" y="6381328"/>
            <a:ext cx="2063750" cy="274638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1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0792" y="6381328"/>
            <a:ext cx="3240360" cy="27699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S-100WG4 / S102PT Meeting   25 - 26 February 2019    Aalborg, Denmark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516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SH Vorl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>
            <a:cxnSpLocks noChangeShapeType="1"/>
          </p:cNvCxnSpPr>
          <p:nvPr userDrawn="1"/>
        </p:nvCxnSpPr>
        <p:spPr bwMode="auto">
          <a:xfrm>
            <a:off x="0" y="1196975"/>
            <a:ext cx="8408988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>
            <a:cxnSpLocks noChangeShapeType="1"/>
          </p:cNvCxnSpPr>
          <p:nvPr userDrawn="1"/>
        </p:nvCxnSpPr>
        <p:spPr bwMode="auto">
          <a:xfrm>
            <a:off x="0" y="6165850"/>
            <a:ext cx="9906000" cy="0"/>
          </a:xfrm>
          <a:prstGeom prst="line">
            <a:avLst/>
          </a:prstGeom>
          <a:noFill/>
          <a:ln w="34925">
            <a:solidFill>
              <a:srgbClr val="005C9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579567" cy="3175992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buSzPct val="75000"/>
              <a:defRPr sz="1800"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‒"/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>
          <a:xfrm>
            <a:off x="7377113" y="6381328"/>
            <a:ext cx="2063750" cy="274638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9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3080792" y="6381328"/>
            <a:ext cx="3240360" cy="27699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S-100WG4 / S102PT Meeting   25 - 26 February 2019    Aalborg, Denmark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109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X:\Nautische Hydrographie\Technische Kartographie\Karto Archiv\5. Öffentlichkeitsarbeiten\Merchendaise\Bilanz-PK\folie_1 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6389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324600"/>
            <a:ext cx="206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74371CA-D0D2-485A-AD83-C97727CCD8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663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324600"/>
            <a:ext cx="2146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Helvetica LT" pitchFamily="50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S-100WG4 / S102PT Meeting   25 - 26 February 2019    Aalborg, Denmark</a:t>
            </a:r>
            <a:endParaRPr lang="en-GB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4" r:id="rId1"/>
    <p:sldLayoutId id="2147485443" r:id="rId2"/>
    <p:sldLayoutId id="2147485447" r:id="rId3"/>
    <p:sldLayoutId id="2147485466" r:id="rId4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0538D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38D"/>
        </a:buClr>
        <a:buSzPct val="75000"/>
        <a:buFont typeface="Wingdings" pitchFamily="2" charset="2"/>
        <a:buChar char="à"/>
        <a:defRPr sz="1600">
          <a:solidFill>
            <a:srgbClr val="00538D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538D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216A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X:\Nautische Hydrographie\Technische Kartographie\Karto Archiv\5. Öffentlichkeitsarbeiten\Merchendaise\Bilanz-PK\folie_1 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6389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324600"/>
            <a:ext cx="2063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latin typeface="Helvetica" pitchFamily="2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74371CA-D0D2-485A-AD83-C97727CCD8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663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3" r:id="rId1"/>
    <p:sldLayoutId id="2147485464" r:id="rId2"/>
    <p:sldLayoutId id="2147485465" r:id="rId3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538D"/>
          </a:solidFill>
          <a:latin typeface="HelveticaNeue LT 53 Ex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0538D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38D"/>
        </a:buClr>
        <a:buSzPct val="75000"/>
        <a:buFont typeface="Wingdings" pitchFamily="2" charset="2"/>
        <a:buChar char="à"/>
        <a:defRPr sz="1600">
          <a:solidFill>
            <a:srgbClr val="00538D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538D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216A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../../../NAUTIS~1/NAUTIS~2/1-Organisation/02-Arbeitsgruppen/08-Internationale%20Gremien/03-S100WG/Meetings/S-100WG4-Aalborg%20(Februar_2019)/S-102PT_meeting/presentation_BSH/Bathymetric%20and%20Navigational%20Surface%20Screenshots.pptx#-1,1,Bathymetric Surface 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Bathymetric%20and%20Navigational%20Surface%20Screenshots.pptx#-1,2,Bathymetric " TargetMode="External"/><Relationship Id="rId5" Type="http://schemas.openxmlformats.org/officeDocument/2006/relationships/hyperlink" Target="../../../../../../../../../../NAUTIS~1/NAUTIS~2/1-Organisation/02-Arbeitsgruppen/08-Internationale%20Gremien/03-S100WG/Meetings/S-100WG4-Aalborg%20(Februar_2019)/S-102PT_meeting/presentation_BSH/Bathymetric%20and%20Navigational%20Surface%20Screenshots.pptx#-1,2,Bathymetric " TargetMode="External"/><Relationship Id="rId4" Type="http://schemas.openxmlformats.org/officeDocument/2006/relationships/hyperlink" Target="Bathymetric%20and%20Navigational%20Surface%20Screenshots.pptx#-1,1,Bathymetric Surface 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#Feature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5562600"/>
            <a:ext cx="9906000" cy="498598"/>
          </a:xfrm>
          <a:prstGeom prst="rect">
            <a:avLst/>
          </a:prstGeom>
          <a:solidFill>
            <a:srgbClr val="00538D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 algn="ctr"/>
            <a:r>
              <a:rPr lang="en-US" altLang="de-DE" sz="1200" b="1" dirty="0" smtClean="0">
                <a:solidFill>
                  <a:schemeClr val="bg1"/>
                </a:solidFill>
                <a:latin typeface="Arial" charset="0"/>
              </a:rPr>
              <a:t>IHO-MSDIWG10 </a:t>
            </a:r>
            <a:endParaRPr lang="en-US" altLang="de-DE" sz="1200" b="1" dirty="0">
              <a:solidFill>
                <a:schemeClr val="bg1"/>
              </a:solidFill>
              <a:latin typeface="Arial" charset="0"/>
            </a:endParaRPr>
          </a:p>
          <a:p>
            <a:pPr marL="0" indent="0" algn="ctr"/>
            <a:r>
              <a:rPr lang="en-US" altLang="de-DE" sz="1200" b="1" dirty="0">
                <a:solidFill>
                  <a:schemeClr val="bg1"/>
                </a:solidFill>
                <a:latin typeface="Arial" charset="0"/>
              </a:rPr>
              <a:t> Busan, Republic of Korea (4-5 March </a:t>
            </a:r>
            <a:r>
              <a:rPr lang="en-US" altLang="de-DE" sz="1200" b="1" dirty="0" smtClean="0">
                <a:solidFill>
                  <a:schemeClr val="bg1"/>
                </a:solidFill>
                <a:latin typeface="Arial" charset="0"/>
              </a:rPr>
              <a:t>2019)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3415" y="1844824"/>
            <a:ext cx="8974081" cy="101566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+mj-lt"/>
              </a:rPr>
              <a:t>S-102 for </a:t>
            </a:r>
            <a:r>
              <a:rPr lang="en-US" sz="3200" b="1" dirty="0">
                <a:latin typeface="+mj-lt"/>
              </a:rPr>
              <a:t>data </a:t>
            </a:r>
            <a:r>
              <a:rPr lang="en-US" sz="3200" b="1" dirty="0" smtClean="0">
                <a:latin typeface="+mj-lt"/>
              </a:rPr>
              <a:t>producers</a:t>
            </a:r>
          </a:p>
          <a:p>
            <a:pPr>
              <a:defRPr/>
            </a:pPr>
            <a:endParaRPr lang="en-US" sz="2800" b="1" dirty="0" smtClean="0">
              <a:latin typeface="+mj-lt"/>
            </a:endParaRPr>
          </a:p>
        </p:txBody>
      </p:sp>
      <p:pic>
        <p:nvPicPr>
          <p:cNvPr id="1028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99060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62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5097016" y="1557304"/>
            <a:ext cx="4789837" cy="3708000"/>
          </a:xfrm>
          <a:prstGeom prst="rect">
            <a:avLst/>
          </a:prstGeom>
          <a:solidFill>
            <a:srgbClr val="FFCC99">
              <a:alpha val="62745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7701" y="1557304"/>
            <a:ext cx="5079315" cy="3708000"/>
          </a:xfrm>
          <a:prstGeom prst="rect">
            <a:avLst/>
          </a:prstGeom>
          <a:solidFill>
            <a:srgbClr val="CCECFF">
              <a:alpha val="6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7579568" cy="46166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263211" y="1675444"/>
            <a:ext cx="4527681" cy="347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38D"/>
              </a:buClr>
              <a:buSzPct val="75000"/>
              <a:buFont typeface="Arial" pitchFamily="34" charset="0"/>
              <a:buChar char="•"/>
              <a:defRPr sz="2000" baseline="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8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‒"/>
              <a:defRPr sz="16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‒"/>
              <a:defRPr sz="16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9pPr>
          </a:lstStyle>
          <a:p>
            <a:pPr marL="0" indent="0" algn="just"/>
            <a:r>
              <a:rPr lang="en-GB" sz="1800" kern="0" dirty="0" smtClean="0">
                <a:ea typeface="Malgun Gothic"/>
              </a:rPr>
              <a:t>The production of bathymetric datasets comprises a complex workflow with many individual steps from data capturing via data </a:t>
            </a:r>
            <a:r>
              <a:rPr lang="en-GB" sz="1800" kern="0" dirty="0" err="1" smtClean="0">
                <a:ea typeface="Malgun Gothic"/>
              </a:rPr>
              <a:t>analyzing</a:t>
            </a:r>
            <a:r>
              <a:rPr lang="en-GB" sz="1800" kern="0" dirty="0" smtClean="0">
                <a:ea typeface="Malgun Gothic"/>
              </a:rPr>
              <a:t>, data processing up to data providing depending on:</a:t>
            </a:r>
          </a:p>
          <a:p>
            <a:pPr lvl="1" algn="just">
              <a:buSzPct val="100000"/>
            </a:pPr>
            <a:r>
              <a:rPr lang="en-GB" sz="1800" kern="0" dirty="0" smtClean="0">
                <a:ea typeface="Malgun Gothic"/>
              </a:rPr>
              <a:t>characteristics of the sea area</a:t>
            </a:r>
          </a:p>
          <a:p>
            <a:pPr lvl="1" algn="just">
              <a:spcBef>
                <a:spcPts val="0"/>
              </a:spcBef>
              <a:buSzPct val="100000"/>
            </a:pPr>
            <a:r>
              <a:rPr lang="en-US" sz="1800" kern="0" dirty="0" smtClean="0">
                <a:ea typeface="Malgun Gothic"/>
              </a:rPr>
              <a:t>current </a:t>
            </a:r>
            <a:r>
              <a:rPr lang="en-US" sz="1800" kern="0" dirty="0">
                <a:ea typeface="Malgun Gothic"/>
              </a:rPr>
              <a:t>d</a:t>
            </a:r>
            <a:r>
              <a:rPr lang="en-US" sz="1800" kern="0" dirty="0" smtClean="0">
                <a:ea typeface="Malgun Gothic"/>
              </a:rPr>
              <a:t>ata situation</a:t>
            </a:r>
          </a:p>
          <a:p>
            <a:pPr lvl="1" algn="just">
              <a:spcBef>
                <a:spcPts val="0"/>
              </a:spcBef>
              <a:buSzPct val="100000"/>
            </a:pPr>
            <a:r>
              <a:rPr lang="en-US" sz="1800" kern="0" dirty="0">
                <a:ea typeface="Malgun Gothic"/>
              </a:rPr>
              <a:t>capacities and technical </a:t>
            </a:r>
            <a:r>
              <a:rPr lang="en-US" sz="1800" kern="0" dirty="0" smtClean="0">
                <a:ea typeface="Malgun Gothic"/>
              </a:rPr>
              <a:t>pre-conditions</a:t>
            </a:r>
          </a:p>
          <a:p>
            <a:pPr lvl="1" algn="just">
              <a:spcBef>
                <a:spcPts val="0"/>
              </a:spcBef>
              <a:buSzPct val="100000"/>
            </a:pPr>
            <a:r>
              <a:rPr lang="en-US" sz="1800" kern="0" dirty="0" smtClean="0">
                <a:ea typeface="Malgun Gothic"/>
              </a:rPr>
              <a:t>organizational </a:t>
            </a:r>
            <a:r>
              <a:rPr lang="en-US" sz="1800" kern="0" dirty="0">
                <a:ea typeface="Malgun Gothic"/>
              </a:rPr>
              <a:t>structure of a </a:t>
            </a:r>
            <a:r>
              <a:rPr lang="en-US" sz="1800" kern="0" dirty="0" smtClean="0">
                <a:ea typeface="Malgun Gothic"/>
              </a:rPr>
              <a:t>Hydro-graphic </a:t>
            </a:r>
            <a:r>
              <a:rPr lang="en-US" sz="1800" kern="0" dirty="0">
                <a:ea typeface="Malgun Gothic"/>
              </a:rPr>
              <a:t>Office</a:t>
            </a:r>
          </a:p>
          <a:p>
            <a:pPr lvl="1" algn="just">
              <a:spcBef>
                <a:spcPts val="0"/>
              </a:spcBef>
              <a:buSzPct val="100000"/>
            </a:pPr>
            <a:r>
              <a:rPr lang="en-US" sz="1800" kern="0" dirty="0" smtClean="0">
                <a:ea typeface="Malgun Gothic"/>
              </a:rPr>
              <a:t>national requirements</a:t>
            </a:r>
            <a:endParaRPr lang="en-GB" sz="1800" kern="0" dirty="0">
              <a:ea typeface="Malgun Gothic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309363" y="5373216"/>
            <a:ext cx="6999241" cy="7017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sz="1800" b="1" kern="0" dirty="0" smtClean="0"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In a S-102 PS we should consider the diversity of approaches</a:t>
            </a:r>
          </a:p>
          <a:p>
            <a:pPr lvl="0" eaLnBrk="1" hangingPunct="1">
              <a:spcBef>
                <a:spcPct val="20000"/>
              </a:spcBef>
            </a:pPr>
            <a:r>
              <a:rPr lang="en-GB" sz="1800" b="1" kern="0" dirty="0"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a</a:t>
            </a:r>
            <a:r>
              <a:rPr lang="en-GB" sz="1800" b="1" kern="0" dirty="0" smtClean="0"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nd the uniform requirements for a safe navigation.</a:t>
            </a:r>
            <a:endParaRPr lang="en-GB" sz="1800" b="1" kern="0" dirty="0">
              <a:latin typeface="Arial" panose="020B0604020202020204" pitchFamily="34" charset="0"/>
              <a:ea typeface="Malgun Gothic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215880" y="1978578"/>
            <a:ext cx="433608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1800" kern="0" dirty="0"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The requirements for a safe navigation result from the interoperable use of ENC as basis and the S-102 data product as well as the needs </a:t>
            </a:r>
            <a:r>
              <a:rPr lang="en-US" sz="1800" kern="0" dirty="0" smtClean="0"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for high-resolution </a:t>
            </a:r>
            <a:r>
              <a:rPr lang="en-US" sz="1800" kern="0" dirty="0"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bathymetric data of </a:t>
            </a:r>
            <a:r>
              <a:rPr lang="en-US" sz="1800" kern="0" dirty="0" smtClean="0">
                <a:latin typeface="Arial" panose="020B0604020202020204" pitchFamily="34" charset="0"/>
                <a:ea typeface="Malgun Gothic"/>
                <a:cs typeface="Arial" panose="020B0604020202020204" pitchFamily="34" charset="0"/>
              </a:rPr>
              <a:t>mariners.    </a:t>
            </a:r>
            <a:endParaRPr lang="en-US" sz="1800" kern="0" dirty="0">
              <a:latin typeface="Arial" panose="020B0604020202020204" pitchFamily="34" charset="0"/>
              <a:ea typeface="Malgun Gothic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87720" y="3140968"/>
            <a:ext cx="4139275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i="1" kern="0" dirty="0" smtClean="0">
                <a:latin typeface="Arial" pitchFamily="34" charset="0"/>
                <a:ea typeface="Malgun Gothic"/>
                <a:cs typeface="Arial" pitchFamily="34" charset="0"/>
              </a:rPr>
              <a:t>Real challenge</a:t>
            </a:r>
            <a:endParaRPr lang="en-US" sz="4400" b="1" i="1" kern="0" dirty="0">
              <a:latin typeface="Arial" pitchFamily="34" charset="0"/>
              <a:ea typeface="Malgun Gothic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941859" y="3399969"/>
            <a:ext cx="2884123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i="1" kern="0" dirty="0" smtClean="0">
                <a:latin typeface="Arial" pitchFamily="34" charset="0"/>
                <a:ea typeface="Malgun Gothic"/>
                <a:cs typeface="Arial" pitchFamily="34" charset="0"/>
              </a:rPr>
              <a:t> Easy part</a:t>
            </a:r>
            <a:endParaRPr lang="en-US" sz="4400" b="1" i="1" kern="0" dirty="0">
              <a:latin typeface="Arial" pitchFamily="34" charset="0"/>
              <a:ea typeface="Malgun Gothic"/>
              <a:cs typeface="Arial" pitchFamily="34" charset="0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1712640" y="6309320"/>
            <a:ext cx="6264696" cy="400110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>
                <a:ea typeface="MS PGothic" pitchFamily="34" charset="-128"/>
              </a:rPr>
              <a:t>IHO-MSDIWG10 </a:t>
            </a:r>
            <a:endParaRPr lang="de-DE" sz="1000" dirty="0">
              <a:ea typeface="MS PGothic" pitchFamily="34" charset="-128"/>
            </a:endParaRPr>
          </a:p>
          <a:p>
            <a:pPr lvl="0"/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b="1" dirty="0">
                <a:ea typeface="MS PGothic" pitchFamily="34" charset="-128"/>
              </a:rPr>
              <a:t>Busan, Republic of Korea (4-5 March 2019) </a:t>
            </a:r>
            <a:endParaRPr lang="en-GB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017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7579568" cy="46166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704528" y="1484784"/>
            <a:ext cx="770485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600" b="1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</a:p>
          <a:p>
            <a:pPr marL="252000" indent="-252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uncertainty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serve as a basis for the derivation of data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quality.</a:t>
            </a:r>
          </a:p>
          <a:p>
            <a:pPr marL="252000" indent="-252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not compatible yet with the metadata in an ENC.</a:t>
            </a:r>
            <a:endParaRPr lang="en-US" sz="1600" dirty="0">
              <a:solidFill>
                <a:srgbClr val="00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structure for the purpose of safe navigation should only comprise the necessary information for the </a:t>
            </a:r>
            <a:r>
              <a:rPr lang="en-US" sz="1600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mariner but not all information which we use during the production process or for other purposes.</a:t>
            </a:r>
            <a:endParaRPr lang="en-US" sz="1600" dirty="0">
              <a:solidFill>
                <a:srgbClr val="00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solidFill>
                <a:srgbClr val="00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4528" y="3535855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</a:t>
            </a:r>
            <a:r>
              <a:rPr lang="en-US" sz="1600" b="1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  <a:p>
            <a:pPr marL="252000" lvl="0" indent="-25200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see the tracking list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its current meaning as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special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optional component of a national workflow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0" indent="-25200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could have a benefit for the mariner if we use it e.g. as coverage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the least depth over significant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classified features (under water obstructions).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4528" y="5301208"/>
            <a:ext cx="5866478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1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Bathymetric surface vs. navigational surface</a:t>
            </a:r>
          </a:p>
          <a:p>
            <a:pPr marL="252000" indent="-252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 should find a clear and general definition for both terms.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1712640" y="6309320"/>
            <a:ext cx="6264696" cy="400110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>
                <a:ea typeface="MS PGothic" pitchFamily="34" charset="-128"/>
              </a:rPr>
              <a:t>IHO-MSDIWG10 </a:t>
            </a:r>
            <a:endParaRPr lang="de-DE" sz="1000" dirty="0">
              <a:ea typeface="MS PGothic" pitchFamily="34" charset="-128"/>
            </a:endParaRPr>
          </a:p>
          <a:p>
            <a:pPr lvl="0"/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b="1" dirty="0">
                <a:ea typeface="MS PGothic" pitchFamily="34" charset="-128"/>
              </a:rPr>
              <a:t>Busan, Republic of Korea (4-5 March 2019) </a:t>
            </a:r>
            <a:endParaRPr lang="en-GB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31728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7579568" cy="461665"/>
          </a:xfrm>
        </p:spPr>
        <p:txBody>
          <a:bodyPr/>
          <a:lstStyle/>
          <a:p>
            <a:r>
              <a:rPr lang="en-US" dirty="0" smtClean="0"/>
              <a:t>Questions for discussion at S102 PT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412140" y="1628800"/>
            <a:ext cx="7776864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38D"/>
              </a:buClr>
              <a:buSzPct val="75000"/>
              <a:buFont typeface="Arial" pitchFamily="34" charset="0"/>
              <a:buChar char="•"/>
              <a:defRPr sz="2000" baseline="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8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‒"/>
              <a:defRPr sz="16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‒"/>
              <a:defRPr sz="16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9pPr>
          </a:lstStyle>
          <a:p>
            <a:pPr lvl="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ea typeface="Malgun Gothic"/>
              </a:rPr>
              <a:t>Which information are really relevant for the mariner and a safe navigation? (</a:t>
            </a:r>
            <a:r>
              <a:rPr lang="en-US" sz="1800" dirty="0" smtClean="0"/>
              <a:t>Mariners </a:t>
            </a:r>
            <a:r>
              <a:rPr lang="en-US" sz="1800" dirty="0"/>
              <a:t>trust the data on the </a:t>
            </a:r>
            <a:r>
              <a:rPr lang="en-US" sz="1800" dirty="0" smtClean="0"/>
              <a:t>screen.)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ea typeface="Malgun Gothic"/>
              </a:rPr>
              <a:t>How </a:t>
            </a:r>
            <a:r>
              <a:rPr lang="en-US" sz="1800" kern="0" dirty="0">
                <a:ea typeface="Malgun Gothic"/>
              </a:rPr>
              <a:t>can we </a:t>
            </a:r>
            <a:r>
              <a:rPr lang="en-US" sz="1800" kern="0" dirty="0" smtClean="0">
                <a:ea typeface="Malgun Gothic"/>
              </a:rPr>
              <a:t>limit </a:t>
            </a:r>
            <a:r>
              <a:rPr lang="en-US" sz="1800" kern="0" dirty="0">
                <a:ea typeface="Malgun Gothic"/>
              </a:rPr>
              <a:t>the data </a:t>
            </a:r>
            <a:r>
              <a:rPr lang="en-US" sz="1800" kern="0" dirty="0" smtClean="0">
                <a:ea typeface="Malgun Gothic"/>
              </a:rPr>
              <a:t>structure to </a:t>
            </a:r>
            <a:r>
              <a:rPr lang="en-US" sz="1800" kern="0" dirty="0">
                <a:ea typeface="Malgun Gothic"/>
              </a:rPr>
              <a:t>the minimum </a:t>
            </a:r>
            <a:r>
              <a:rPr lang="en-US" sz="1800" kern="0" dirty="0" smtClean="0">
                <a:ea typeface="Malgun Gothic"/>
              </a:rPr>
              <a:t>required for navigation in order to reduce data volume and information overload on board?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ea typeface="Malgun Gothic"/>
              </a:rPr>
              <a:t>What </a:t>
            </a:r>
            <a:r>
              <a:rPr lang="en-US" sz="1800" kern="0" dirty="0">
                <a:ea typeface="Malgun Gothic"/>
              </a:rPr>
              <a:t>do we need  to make the S-102 and S-101 interoperable</a:t>
            </a:r>
            <a:r>
              <a:rPr lang="en-US" sz="1800" kern="0" dirty="0" smtClean="0">
                <a:ea typeface="Malgun Gothic"/>
              </a:rPr>
              <a:t>?</a:t>
            </a:r>
            <a:endParaRPr lang="en-US" sz="1800" kern="0" dirty="0">
              <a:ea typeface="Malgun Gothic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ea typeface="Malgun Gothic"/>
              </a:rPr>
              <a:t>Which </a:t>
            </a:r>
            <a:r>
              <a:rPr lang="en-US" sz="1800" kern="0" dirty="0">
                <a:ea typeface="Malgun Gothic"/>
              </a:rPr>
              <a:t>terms </a:t>
            </a:r>
            <a:r>
              <a:rPr lang="en-US" sz="1800" kern="0" dirty="0" smtClean="0">
                <a:ea typeface="Malgun Gothic"/>
              </a:rPr>
              <a:t>have to be necessarily reviewed </a:t>
            </a:r>
            <a:r>
              <a:rPr lang="en-US" sz="1800" kern="0" dirty="0">
                <a:ea typeface="Malgun Gothic"/>
              </a:rPr>
              <a:t>for a common </a:t>
            </a:r>
            <a:r>
              <a:rPr lang="en-US" sz="1800" kern="0" dirty="0" smtClean="0">
                <a:ea typeface="Malgun Gothic"/>
              </a:rPr>
              <a:t>understanding?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kern="0" dirty="0" smtClean="0">
                <a:ea typeface="Malgun Gothic"/>
              </a:rPr>
              <a:t>How can we design the next S-102 in order to make a clear distinction between the production components and the components for a safe navigation?</a:t>
            </a:r>
            <a:endParaRPr lang="en-US" sz="1800" i="1" kern="0" dirty="0" smtClean="0">
              <a:ea typeface="Malgun Gothic"/>
            </a:endParaRPr>
          </a:p>
        </p:txBody>
      </p:sp>
      <p:sp>
        <p:nvSpPr>
          <p:cNvPr id="6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1712640" y="6309320"/>
            <a:ext cx="6264696" cy="400110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>
                <a:ea typeface="MS PGothic" pitchFamily="34" charset="-128"/>
              </a:rPr>
              <a:t>IHO-MSDIWG10 </a:t>
            </a:r>
            <a:endParaRPr lang="de-DE" sz="1000" dirty="0">
              <a:ea typeface="MS PGothic" pitchFamily="34" charset="-128"/>
            </a:endParaRPr>
          </a:p>
          <a:p>
            <a:pPr lvl="0"/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b="1" dirty="0">
                <a:ea typeface="MS PGothic" pitchFamily="34" charset="-128"/>
              </a:rPr>
              <a:t>Busan, Republic of Korea (4-5 March 2019) </a:t>
            </a:r>
            <a:endParaRPr lang="en-GB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321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274638"/>
            <a:ext cx="6059016" cy="706090"/>
          </a:xfrm>
        </p:spPr>
        <p:txBody>
          <a:bodyPr>
            <a:normAutofit/>
          </a:bodyPr>
          <a:lstStyle/>
          <a:p>
            <a:r>
              <a:rPr lang="en-US" dirty="0"/>
              <a:t>Questions for discussion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FB56BD-808D-4D5C-9499-0ADE7D05D06D}" type="datetime1">
              <a:rPr lang="de-DE" smtClean="0"/>
              <a:t>05.03.2019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8E9A764-59B1-4F94-B319-C0C9F774CDE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2" name="Diagramm 1"/>
          <p:cNvGraphicFramePr/>
          <p:nvPr>
            <p:extLst/>
          </p:nvPr>
        </p:nvGraphicFramePr>
        <p:xfrm>
          <a:off x="-1959768" y="1328279"/>
          <a:ext cx="89644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1712640" y="6309320"/>
            <a:ext cx="6264696" cy="400110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>
                <a:ea typeface="MS PGothic" pitchFamily="34" charset="-128"/>
              </a:rPr>
              <a:t>IHO-MSDIWG10 </a:t>
            </a:r>
            <a:endParaRPr lang="de-DE" sz="1000" dirty="0">
              <a:ea typeface="MS PGothic" pitchFamily="34" charset="-128"/>
            </a:endParaRPr>
          </a:p>
          <a:p>
            <a:pPr lvl="0"/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b="1" dirty="0">
                <a:ea typeface="MS PGothic" pitchFamily="34" charset="-128"/>
              </a:rPr>
              <a:t>Busan, Republic of Korea (4-5 March 2019) </a:t>
            </a:r>
            <a:endParaRPr lang="en-GB" sz="1000" dirty="0">
              <a:ea typeface="MS PGothic" pitchFamily="34" charset="-128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377259730"/>
              </p:ext>
            </p:extLst>
          </p:nvPr>
        </p:nvGraphicFramePr>
        <p:xfrm>
          <a:off x="4232920" y="1300797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76027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feld 3"/>
          <p:cNvSpPr txBox="1">
            <a:spLocks noChangeArrowheads="1"/>
          </p:cNvSpPr>
          <p:nvPr/>
        </p:nvSpPr>
        <p:spPr bwMode="auto">
          <a:xfrm>
            <a:off x="694847" y="692150"/>
            <a:ext cx="1707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1pPr>
            <a:lvl2pPr marL="742950" indent="-28575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2pPr>
            <a:lvl3pPr marL="1143000" indent="-22860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3pPr>
            <a:lvl4pPr marL="1600200" indent="-22860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4pPr>
            <a:lvl5pPr marL="2057400" indent="-228600"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538D"/>
                </a:solidFill>
                <a:latin typeface="Helvetica LT"/>
                <a:ea typeface="MS PGothic" pitchFamily="34" charset="-128"/>
              </a:defRPr>
            </a:lvl9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Thank you!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3074" name="Picture 2" descr="H:\Bilder\coole BSH Schiffe\Deneb BMV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788" y="1343025"/>
            <a:ext cx="7751588" cy="46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1712640" y="6309320"/>
            <a:ext cx="6264696" cy="400110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>
                <a:ea typeface="MS PGothic" pitchFamily="34" charset="-128"/>
              </a:rPr>
              <a:t>IHO-MSDIWG10 </a:t>
            </a:r>
            <a:endParaRPr lang="de-DE" sz="1000" dirty="0">
              <a:ea typeface="MS PGothic" pitchFamily="34" charset="-128"/>
            </a:endParaRPr>
          </a:p>
          <a:p>
            <a:pPr lvl="0"/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b="1" dirty="0">
                <a:ea typeface="MS PGothic" pitchFamily="34" charset="-128"/>
              </a:rPr>
              <a:t>Busan, Republic of Korea (4-5 March 2019) </a:t>
            </a:r>
            <a:endParaRPr lang="en-GB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741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9" y="2314543"/>
            <a:ext cx="921841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520" y="692696"/>
            <a:ext cx="7795592" cy="461665"/>
          </a:xfrm>
        </p:spPr>
        <p:txBody>
          <a:bodyPr/>
          <a:lstStyle/>
          <a:p>
            <a:r>
              <a:rPr lang="en-GB" dirty="0">
                <a:ea typeface="Malgun Gothic"/>
              </a:rPr>
              <a:t>D</a:t>
            </a:r>
            <a:r>
              <a:rPr lang="en-GB" dirty="0" smtClean="0">
                <a:ea typeface="Malgun Gothic"/>
              </a:rPr>
              <a:t>ata situation at BSH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28464" y="1412776"/>
            <a:ext cx="3322460" cy="2640723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pPr marL="108000" lvl="0" indent="-1080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latin typeface="Arial" pitchFamily="34" charset="0"/>
                <a:ea typeface="Malgun Gothic"/>
                <a:cs typeface="Arial" pitchFamily="34" charset="0"/>
              </a:rPr>
              <a:t>Complete coverage with current data</a:t>
            </a:r>
          </a:p>
          <a:p>
            <a:pPr marL="108000" lvl="0" indent="-1080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latin typeface="Arial" pitchFamily="34" charset="0"/>
                <a:ea typeface="Malgun Gothic"/>
                <a:cs typeface="Arial" pitchFamily="34" charset="0"/>
              </a:rPr>
              <a:t>Continuous and systematic surveys by different authorities</a:t>
            </a:r>
          </a:p>
          <a:p>
            <a:pPr marL="108000" lvl="0" indent="-1080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latin typeface="Arial" pitchFamily="34" charset="0"/>
                <a:ea typeface="Malgun Gothic"/>
                <a:cs typeface="Arial" pitchFamily="34" charset="0"/>
              </a:rPr>
              <a:t>Different surveying </a:t>
            </a:r>
            <a:r>
              <a:rPr lang="en-US" sz="1200" kern="0" dirty="0">
                <a:latin typeface="Arial" pitchFamily="34" charset="0"/>
                <a:ea typeface="Malgun Gothic"/>
                <a:cs typeface="Arial" pitchFamily="34" charset="0"/>
              </a:rPr>
              <a:t>methods (SBES, MBES, </a:t>
            </a:r>
            <a:r>
              <a:rPr lang="en-US" sz="1200" kern="0" dirty="0" smtClean="0">
                <a:latin typeface="Arial" pitchFamily="34" charset="0"/>
                <a:ea typeface="Malgun Gothic"/>
                <a:cs typeface="Arial" pitchFamily="34" charset="0"/>
              </a:rPr>
              <a:t>laser) depending on efficiency, terrain structure and political requirements</a:t>
            </a:r>
          </a:p>
          <a:p>
            <a:pPr marL="108000" lvl="0" indent="-1080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latin typeface="Arial" pitchFamily="34" charset="0"/>
                <a:ea typeface="Malgun Gothic"/>
                <a:cs typeface="Arial" pitchFamily="34" charset="0"/>
              </a:rPr>
              <a:t>Surveying intervals depending on the dynamic of the sea area, e.g. nearly two-week rhythm </a:t>
            </a:r>
            <a:r>
              <a:rPr lang="en-US" sz="1200" kern="0" dirty="0">
                <a:latin typeface="Arial" pitchFamily="34" charset="0"/>
                <a:ea typeface="Malgun Gothic"/>
                <a:cs typeface="Arial" pitchFamily="34" charset="0"/>
              </a:rPr>
              <a:t>in </a:t>
            </a:r>
            <a:r>
              <a:rPr lang="en-US" sz="1200" kern="0" dirty="0" smtClean="0">
                <a:latin typeface="Arial" pitchFamily="34" charset="0"/>
                <a:ea typeface="Malgun Gothic"/>
                <a:cs typeface="Arial" pitchFamily="34" charset="0"/>
              </a:rPr>
              <a:t>confined</a:t>
            </a:r>
            <a:r>
              <a:rPr lang="en-US" sz="1200" kern="0" dirty="0">
                <a:latin typeface="Arial" pitchFamily="34" charset="0"/>
                <a:ea typeface="Malgun Gothic"/>
                <a:cs typeface="Arial" pitchFamily="34" charset="0"/>
              </a:rPr>
              <a:t>, highly frequented and rapidly changing </a:t>
            </a:r>
            <a:r>
              <a:rPr lang="en-US" sz="1200" kern="0" dirty="0" smtClean="0">
                <a:latin typeface="Arial" pitchFamily="34" charset="0"/>
                <a:ea typeface="Malgun Gothic"/>
                <a:cs typeface="Arial" pitchFamily="34" charset="0"/>
              </a:rPr>
              <a:t>waterways in the North Sea</a:t>
            </a:r>
          </a:p>
          <a:p>
            <a:pPr marL="108000" indent="-1080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kern="0" dirty="0" smtClean="0">
                <a:latin typeface="Arial" pitchFamily="34" charset="0"/>
                <a:ea typeface="Malgun Gothic"/>
                <a:cs typeface="Arial" pitchFamily="34" charset="0"/>
              </a:rPr>
              <a:t>2000 new surveying data sets per year, in the </a:t>
            </a:r>
            <a:r>
              <a:rPr lang="en-US" sz="1200" kern="0" dirty="0">
                <a:latin typeface="Arial" pitchFamily="34" charset="0"/>
                <a:ea typeface="Malgun Gothic"/>
                <a:cs typeface="Arial" pitchFamily="34" charset="0"/>
              </a:rPr>
              <a:t>future </a:t>
            </a:r>
            <a:r>
              <a:rPr lang="en-US" sz="1200" kern="0" dirty="0" smtClean="0">
                <a:latin typeface="Arial" pitchFamily="34" charset="0"/>
                <a:ea typeface="Malgun Gothic"/>
                <a:cs typeface="Arial" pitchFamily="34" charset="0"/>
              </a:rPr>
              <a:t>3000 estimated</a:t>
            </a:r>
          </a:p>
        </p:txBody>
      </p:sp>
      <p:sp>
        <p:nvSpPr>
          <p:cNvPr id="3079" name="Foliennummernplatzhalter 307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-13118" y="5115304"/>
            <a:ext cx="2377574" cy="101566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>
            <a:spAutoFit/>
          </a:bodyPr>
          <a:lstStyle/>
          <a:p>
            <a:pPr algn="l"/>
            <a:r>
              <a:rPr lang="en-GB" sz="1200" b="1" i="1" kern="0" dirty="0" smtClean="0">
                <a:latin typeface="Arial" pitchFamily="34" charset="0"/>
                <a:ea typeface="Malgun Gothic"/>
                <a:cs typeface="Arial" pitchFamily="34" charset="0"/>
              </a:rPr>
              <a:t>NORTH SEA – German Bight</a:t>
            </a:r>
          </a:p>
          <a:p>
            <a:pPr marL="108000" indent="-108000" algn="l">
              <a:buFont typeface="Arial" panose="020B0604020202020204" pitchFamily="34" charset="0"/>
              <a:buChar char="•"/>
            </a:pPr>
            <a:r>
              <a:rPr lang="en-GB" sz="1200" i="1" kern="0" dirty="0" smtClean="0">
                <a:latin typeface="Arial" pitchFamily="34" charset="0"/>
                <a:ea typeface="Malgun Gothic"/>
                <a:cs typeface="Arial" pitchFamily="34" charset="0"/>
              </a:rPr>
              <a:t>Very </a:t>
            </a:r>
            <a:r>
              <a:rPr lang="en-GB" sz="1200" i="1" kern="0" dirty="0">
                <a:latin typeface="Arial" pitchFamily="34" charset="0"/>
                <a:ea typeface="Malgun Gothic"/>
                <a:cs typeface="Arial" pitchFamily="34" charset="0"/>
              </a:rPr>
              <a:t>dynamic sea </a:t>
            </a:r>
            <a:r>
              <a:rPr lang="en-GB" sz="1200" i="1" kern="0" dirty="0" smtClean="0">
                <a:latin typeface="Arial" pitchFamily="34" charset="0"/>
                <a:ea typeface="Malgun Gothic"/>
                <a:cs typeface="Arial" pitchFamily="34" charset="0"/>
              </a:rPr>
              <a:t>area</a:t>
            </a:r>
          </a:p>
          <a:p>
            <a:pPr marL="108000" indent="-108000" algn="l">
              <a:buFont typeface="Arial" panose="020B0604020202020204" pitchFamily="34" charset="0"/>
              <a:buChar char="•"/>
            </a:pPr>
            <a:r>
              <a:rPr lang="en-GB" sz="1200" i="1" kern="0" dirty="0" smtClean="0">
                <a:latin typeface="Arial" pitchFamily="34" charset="0"/>
                <a:ea typeface="Malgun Gothic"/>
                <a:cs typeface="Arial" pitchFamily="34" charset="0"/>
              </a:rPr>
              <a:t>Tidal flats, strong tidal streams</a:t>
            </a:r>
          </a:p>
          <a:p>
            <a:pPr marL="108000" indent="-108000" algn="l">
              <a:buFont typeface="Arial" panose="020B0604020202020204" pitchFamily="34" charset="0"/>
              <a:buChar char="•"/>
            </a:pPr>
            <a:r>
              <a:rPr lang="en-GB" sz="1200" i="1" kern="0" dirty="0" smtClean="0">
                <a:latin typeface="Arial" pitchFamily="34" charset="0"/>
                <a:ea typeface="Malgun Gothic"/>
                <a:cs typeface="Arial" pitchFamily="34" charset="0"/>
              </a:rPr>
              <a:t>Confined and busy waterways</a:t>
            </a:r>
          </a:p>
          <a:p>
            <a:pPr marL="108000" indent="-108000" algn="l">
              <a:buFont typeface="Arial" panose="020B0604020202020204" pitchFamily="34" charset="0"/>
              <a:buChar char="•"/>
            </a:pPr>
            <a:r>
              <a:rPr lang="en-GB" sz="1200" i="1" kern="0" dirty="0">
                <a:latin typeface="Arial" pitchFamily="34" charset="0"/>
                <a:ea typeface="Malgun Gothic"/>
                <a:cs typeface="Arial" pitchFamily="34" charset="0"/>
              </a:rPr>
              <a:t>Different </a:t>
            </a:r>
            <a:r>
              <a:rPr lang="en-GB" sz="1200" i="1" kern="0" dirty="0" smtClean="0">
                <a:latin typeface="Arial" pitchFamily="34" charset="0"/>
                <a:ea typeface="Malgun Gothic"/>
                <a:cs typeface="Arial" pitchFamily="34" charset="0"/>
              </a:rPr>
              <a:t>chart </a:t>
            </a:r>
            <a:r>
              <a:rPr lang="en-GB" sz="1200" i="1" kern="0" dirty="0">
                <a:latin typeface="Arial" pitchFamily="34" charset="0"/>
                <a:ea typeface="Malgun Gothic"/>
                <a:cs typeface="Arial" pitchFamily="34" charset="0"/>
              </a:rPr>
              <a:t>datum</a:t>
            </a:r>
            <a:endParaRPr lang="de-DE" sz="1200" i="1" kern="0" dirty="0">
              <a:latin typeface="Arial" pitchFamily="34" charset="0"/>
              <a:ea typeface="Malgun Gothic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439825" y="3979350"/>
            <a:ext cx="2339102" cy="120032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>
            <a:spAutoFit/>
          </a:bodyPr>
          <a:lstStyle/>
          <a:p>
            <a:pPr algn="l"/>
            <a:r>
              <a:rPr lang="en-GB" sz="1200" b="1" i="1" kern="0" dirty="0" smtClean="0">
                <a:latin typeface="Arial" pitchFamily="34" charset="0"/>
                <a:ea typeface="Malgun Gothic"/>
                <a:cs typeface="Arial" pitchFamily="34" charset="0"/>
              </a:rPr>
              <a:t>BALTIC SEA</a:t>
            </a:r>
          </a:p>
          <a:p>
            <a:pPr marL="108000" indent="-108000" algn="l">
              <a:buFont typeface="Arial" panose="020B0604020202020204" pitchFamily="34" charset="0"/>
              <a:buChar char="•"/>
            </a:pPr>
            <a:r>
              <a:rPr lang="en-GB" sz="1200" i="1" kern="0" dirty="0" smtClean="0">
                <a:latin typeface="Arial" pitchFamily="34" charset="0"/>
                <a:ea typeface="Malgun Gothic"/>
                <a:cs typeface="Arial" pitchFamily="34" charset="0"/>
              </a:rPr>
              <a:t>Nearly unchanging </a:t>
            </a:r>
            <a:r>
              <a:rPr lang="en-GB" sz="1200" i="1" kern="0" dirty="0">
                <a:latin typeface="Arial" pitchFamily="34" charset="0"/>
                <a:ea typeface="Malgun Gothic"/>
                <a:cs typeface="Arial" pitchFamily="34" charset="0"/>
              </a:rPr>
              <a:t>sea </a:t>
            </a:r>
            <a:r>
              <a:rPr lang="en-GB" sz="1200" i="1" kern="0" dirty="0" smtClean="0">
                <a:latin typeface="Arial" pitchFamily="34" charset="0"/>
                <a:ea typeface="Malgun Gothic"/>
                <a:cs typeface="Arial" pitchFamily="34" charset="0"/>
              </a:rPr>
              <a:t>area</a:t>
            </a:r>
          </a:p>
          <a:p>
            <a:pPr marL="108000" indent="-108000" algn="l">
              <a:buFont typeface="Arial" panose="020B0604020202020204" pitchFamily="34" charset="0"/>
              <a:buChar char="•"/>
            </a:pPr>
            <a:r>
              <a:rPr lang="en-GB" sz="1200" i="1" kern="0" dirty="0" smtClean="0">
                <a:latin typeface="Arial" pitchFamily="34" charset="0"/>
                <a:ea typeface="Malgun Gothic"/>
                <a:cs typeface="Arial" pitchFamily="34" charset="0"/>
              </a:rPr>
              <a:t>Seaweed and silting areas</a:t>
            </a:r>
          </a:p>
          <a:p>
            <a:pPr marL="108000" indent="-108000" algn="l">
              <a:buFont typeface="Arial" panose="020B0604020202020204" pitchFamily="34" charset="0"/>
              <a:buChar char="•"/>
            </a:pPr>
            <a:r>
              <a:rPr lang="en-GB" sz="1200" i="1" kern="0" dirty="0" smtClean="0">
                <a:latin typeface="Arial" pitchFamily="34" charset="0"/>
                <a:ea typeface="Malgun Gothic"/>
                <a:cs typeface="Arial" pitchFamily="34" charset="0"/>
              </a:rPr>
              <a:t>Stone fields</a:t>
            </a:r>
          </a:p>
          <a:p>
            <a:pPr marL="108000" indent="-108000" algn="l">
              <a:buFont typeface="Arial" panose="020B0604020202020204" pitchFamily="34" charset="0"/>
              <a:buChar char="•"/>
            </a:pPr>
            <a:r>
              <a:rPr lang="en-GB" sz="1200" i="1" kern="0" dirty="0" smtClean="0">
                <a:latin typeface="Arial" pitchFamily="34" charset="0"/>
                <a:ea typeface="Malgun Gothic"/>
                <a:cs typeface="Arial" pitchFamily="34" charset="0"/>
              </a:rPr>
              <a:t>Confined and busy waterways</a:t>
            </a:r>
          </a:p>
          <a:p>
            <a:pPr marL="108000" indent="-108000" algn="l">
              <a:buFont typeface="Arial" panose="020B0604020202020204" pitchFamily="34" charset="0"/>
              <a:buChar char="•"/>
            </a:pPr>
            <a:r>
              <a:rPr lang="en-GB" sz="1200" i="1" kern="0" dirty="0">
                <a:latin typeface="Arial" pitchFamily="34" charset="0"/>
                <a:ea typeface="Malgun Gothic"/>
                <a:cs typeface="Arial" pitchFamily="34" charset="0"/>
              </a:rPr>
              <a:t>Uniform </a:t>
            </a:r>
            <a:r>
              <a:rPr lang="en-GB" sz="1200" i="1" kern="0" dirty="0" smtClean="0">
                <a:latin typeface="Arial" pitchFamily="34" charset="0"/>
                <a:ea typeface="Malgun Gothic"/>
                <a:cs typeface="Arial" pitchFamily="34" charset="0"/>
              </a:rPr>
              <a:t>chart </a:t>
            </a:r>
            <a:r>
              <a:rPr lang="en-GB" sz="1200" i="1" kern="0" dirty="0">
                <a:latin typeface="Arial" pitchFamily="34" charset="0"/>
                <a:ea typeface="Malgun Gothic"/>
                <a:cs typeface="Arial" pitchFamily="34" charset="0"/>
              </a:rPr>
              <a:t>datum</a:t>
            </a:r>
            <a:endParaRPr lang="de-DE" sz="1200" i="1" kern="0" dirty="0">
              <a:latin typeface="Arial" pitchFamily="34" charset="0"/>
              <a:ea typeface="Malgun Gothic"/>
              <a:cs typeface="Arial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2259994" y="106896"/>
            <a:ext cx="7531130" cy="5406253"/>
            <a:chOff x="2259994" y="106896"/>
            <a:chExt cx="7531130" cy="5406253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259994" y="106896"/>
              <a:ext cx="5793495" cy="5406253"/>
              <a:chOff x="2259994" y="106896"/>
              <a:chExt cx="5793495" cy="5406253"/>
            </a:xfrm>
          </p:grpSpPr>
          <p:cxnSp>
            <p:nvCxnSpPr>
              <p:cNvPr id="14" name="Gerade Verbindung 13"/>
              <p:cNvCxnSpPr/>
              <p:nvPr/>
            </p:nvCxnSpPr>
            <p:spPr bwMode="auto">
              <a:xfrm flipV="1">
                <a:off x="3226038" y="106896"/>
                <a:ext cx="4827451" cy="4686250"/>
              </a:xfrm>
              <a:prstGeom prst="line">
                <a:avLst/>
              </a:prstGeom>
              <a:noFill/>
              <a:ln w="9525" cap="flat" cmpd="sng" algn="ctr">
                <a:solidFill>
                  <a:srgbClr val="00538D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Gerade Verbindung 7"/>
              <p:cNvCxnSpPr/>
              <p:nvPr/>
            </p:nvCxnSpPr>
            <p:spPr bwMode="auto">
              <a:xfrm flipV="1">
                <a:off x="2259994" y="106896"/>
                <a:ext cx="1205653" cy="4686252"/>
              </a:xfrm>
              <a:prstGeom prst="line">
                <a:avLst/>
              </a:prstGeom>
              <a:noFill/>
              <a:ln w="9525" cap="flat" cmpd="sng" algn="ctr">
                <a:solidFill>
                  <a:srgbClr val="00538D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Gerade Verbindung 17"/>
              <p:cNvCxnSpPr/>
              <p:nvPr/>
            </p:nvCxnSpPr>
            <p:spPr bwMode="auto">
              <a:xfrm flipV="1">
                <a:off x="2259994" y="3733298"/>
                <a:ext cx="1205653" cy="1779851"/>
              </a:xfrm>
              <a:prstGeom prst="line">
                <a:avLst/>
              </a:prstGeom>
              <a:noFill/>
              <a:ln w="9525" cap="flat" cmpd="sng" algn="ctr">
                <a:solidFill>
                  <a:srgbClr val="00538D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Gerade Verbindung 21"/>
              <p:cNvCxnSpPr/>
              <p:nvPr/>
            </p:nvCxnSpPr>
            <p:spPr bwMode="auto">
              <a:xfrm flipV="1">
                <a:off x="3226038" y="3733298"/>
                <a:ext cx="4827451" cy="1779851"/>
              </a:xfrm>
              <a:prstGeom prst="line">
                <a:avLst/>
              </a:prstGeom>
              <a:noFill/>
              <a:ln w="9525" cap="flat" cmpd="sng" algn="ctr">
                <a:solidFill>
                  <a:srgbClr val="00538D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" name="Rechteck 4"/>
              <p:cNvSpPr/>
              <p:nvPr/>
            </p:nvSpPr>
            <p:spPr bwMode="auto">
              <a:xfrm>
                <a:off x="2259994" y="4793130"/>
                <a:ext cx="966044" cy="720000"/>
              </a:xfrm>
              <a:prstGeom prst="rect">
                <a:avLst/>
              </a:prstGeom>
              <a:noFill/>
              <a:ln w="25400" cap="flat" cmpd="sng" algn="ctr">
                <a:solidFill>
                  <a:srgbClr val="00538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rgbClr val="00538D"/>
                  </a:solidFill>
                  <a:effectLst/>
                  <a:latin typeface="Helvetica LT" pitchFamily="50" charset="0"/>
                </a:endParaRPr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5647" y="106896"/>
                <a:ext cx="4587842" cy="3626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Rechteck 15"/>
            <p:cNvSpPr/>
            <p:nvPr/>
          </p:nvSpPr>
          <p:spPr>
            <a:xfrm>
              <a:off x="7799873" y="2083710"/>
              <a:ext cx="1991251" cy="64633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wrap="square">
              <a:spAutoFit/>
            </a:bodyPr>
            <a:lstStyle/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1200" kern="0" dirty="0" smtClean="0">
                  <a:latin typeface="Arial" pitchFamily="34" charset="0"/>
                  <a:ea typeface="Malgun Gothic"/>
                  <a:cs typeface="Arial" pitchFamily="34" charset="0"/>
                </a:rPr>
                <a:t>6 different data providers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GB" sz="1200" kern="0" dirty="0" smtClean="0">
                  <a:latin typeface="Arial" pitchFamily="34" charset="0"/>
                  <a:ea typeface="Malgun Gothic"/>
                  <a:cs typeface="Arial" pitchFamily="34" charset="0"/>
                </a:rPr>
                <a:t>~ 850 blended surveying data sets</a:t>
              </a:r>
            </a:p>
          </p:txBody>
        </p:sp>
      </p:grpSp>
      <p:sp>
        <p:nvSpPr>
          <p:cNvPr id="21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1712640" y="6309320"/>
            <a:ext cx="6264696" cy="400110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>
                <a:ea typeface="MS PGothic" pitchFamily="34" charset="-128"/>
              </a:rPr>
              <a:t>IHO-MSDIWG10 </a:t>
            </a:r>
            <a:endParaRPr lang="de-DE" sz="1000" dirty="0">
              <a:ea typeface="MS PGothic" pitchFamily="34" charset="-128"/>
            </a:endParaRPr>
          </a:p>
          <a:p>
            <a:pPr lvl="0"/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b="1" dirty="0">
                <a:ea typeface="MS PGothic" pitchFamily="34" charset="-128"/>
              </a:rPr>
              <a:t>Busan, Republic of Korea (4-5 March 2019) </a:t>
            </a:r>
            <a:endParaRPr lang="en-GB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13699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274638"/>
            <a:ext cx="6059016" cy="706090"/>
          </a:xfrm>
        </p:spPr>
        <p:txBody>
          <a:bodyPr>
            <a:normAutofit/>
          </a:bodyPr>
          <a:lstStyle/>
          <a:p>
            <a:r>
              <a:rPr lang="en-GB" dirty="0"/>
              <a:t>Marine </a:t>
            </a:r>
            <a:r>
              <a:rPr lang="en-GB" dirty="0" smtClean="0"/>
              <a:t>Spatial </a:t>
            </a:r>
            <a:r>
              <a:rPr lang="en-GB" dirty="0"/>
              <a:t>Data Infrastructure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FB56BD-808D-4D5C-9499-0ADE7D05D06D}" type="datetime1">
              <a:rPr lang="de-DE" smtClean="0"/>
              <a:t>05.03.2019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8E9A764-59B1-4F94-B319-C0C9F774CD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990764991"/>
              </p:ext>
            </p:extLst>
          </p:nvPr>
        </p:nvGraphicFramePr>
        <p:xfrm>
          <a:off x="20960" y="1328279"/>
          <a:ext cx="89644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1712640" y="6309320"/>
            <a:ext cx="6264696" cy="400110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>
                <a:ea typeface="MS PGothic" pitchFamily="34" charset="-128"/>
              </a:rPr>
              <a:t>IHO-MSDIWG10 </a:t>
            </a:r>
            <a:endParaRPr lang="de-DE" sz="1000" dirty="0">
              <a:ea typeface="MS PGothic" pitchFamily="34" charset="-128"/>
            </a:endParaRPr>
          </a:p>
          <a:p>
            <a:pPr lvl="0"/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b="1" dirty="0">
                <a:ea typeface="MS PGothic" pitchFamily="34" charset="-128"/>
              </a:rPr>
              <a:t>Busan, Republic of Korea (4-5 March 2019) </a:t>
            </a:r>
            <a:endParaRPr lang="en-GB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138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hteck 341"/>
          <p:cNvSpPr/>
          <p:nvPr/>
        </p:nvSpPr>
        <p:spPr bwMode="auto">
          <a:xfrm>
            <a:off x="31109" y="1577984"/>
            <a:ext cx="7874219" cy="4608000"/>
          </a:xfrm>
          <a:prstGeom prst="rect">
            <a:avLst/>
          </a:prstGeom>
          <a:solidFill>
            <a:srgbClr val="CCECFF">
              <a:alpha val="6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196" name="Rechteck 195"/>
          <p:cNvSpPr/>
          <p:nvPr/>
        </p:nvSpPr>
        <p:spPr bwMode="auto">
          <a:xfrm>
            <a:off x="7905328" y="1577984"/>
            <a:ext cx="1981525" cy="4608000"/>
          </a:xfrm>
          <a:prstGeom prst="rect">
            <a:avLst/>
          </a:prstGeom>
          <a:solidFill>
            <a:srgbClr val="FFCC99">
              <a:alpha val="62745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rgbClr val="00538D"/>
              </a:solidFill>
              <a:effectLst/>
              <a:latin typeface="Helvetica LT" pitchFamily="50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7579568" cy="461665"/>
          </a:xfrm>
        </p:spPr>
        <p:txBody>
          <a:bodyPr/>
          <a:lstStyle/>
          <a:p>
            <a:r>
              <a:rPr lang="en-US" dirty="0" smtClean="0"/>
              <a:t>Workflow at BSH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2" name="Flussdiagramm: Daten 31"/>
          <p:cNvSpPr/>
          <p:nvPr/>
        </p:nvSpPr>
        <p:spPr bwMode="auto">
          <a:xfrm>
            <a:off x="15302" y="4329974"/>
            <a:ext cx="1200432" cy="648072"/>
          </a:xfrm>
          <a:prstGeom prst="flowChartInputOutput">
            <a:avLst/>
          </a:prstGeom>
          <a:solidFill>
            <a:schemeClr val="bg1"/>
          </a:solidFill>
          <a:ln w="9525" cap="flat" cmpd="sng" algn="ctr">
            <a:solidFill>
              <a:srgbClr val="00216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i="1" dirty="0" err="1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Harbour</a:t>
            </a:r>
            <a:endParaRPr lang="en-US" sz="900" i="1" dirty="0" smtClean="0">
              <a:solidFill>
                <a:srgbClr val="00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i="1" dirty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900" i="1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uthorities</a:t>
            </a:r>
            <a:endParaRPr lang="en-US" sz="900" i="1" dirty="0">
              <a:solidFill>
                <a:srgbClr val="00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ussdiagramm: Daten 32"/>
          <p:cNvSpPr/>
          <p:nvPr/>
        </p:nvSpPr>
        <p:spPr bwMode="auto">
          <a:xfrm>
            <a:off x="17700" y="2625440"/>
            <a:ext cx="1302507" cy="724256"/>
          </a:xfrm>
          <a:prstGeom prst="flowChartInputOutput">
            <a:avLst/>
          </a:prstGeom>
          <a:solidFill>
            <a:schemeClr val="bg1"/>
          </a:solidFill>
          <a:ln w="9525" cap="flat" cmpd="sng" algn="ctr">
            <a:solidFill>
              <a:srgbClr val="00216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i="1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BSH surveying department </a:t>
            </a:r>
            <a:endParaRPr lang="en-US" sz="900" i="1" dirty="0">
              <a:solidFill>
                <a:srgbClr val="00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lussdiagramm: Daten 42"/>
          <p:cNvSpPr/>
          <p:nvPr/>
        </p:nvSpPr>
        <p:spPr bwMode="auto">
          <a:xfrm>
            <a:off x="17701" y="3464151"/>
            <a:ext cx="1220495" cy="740462"/>
          </a:xfrm>
          <a:prstGeom prst="flowChartInputOutput">
            <a:avLst/>
          </a:prstGeom>
          <a:solidFill>
            <a:schemeClr val="bg1"/>
          </a:solidFill>
          <a:ln w="9525" cap="flat" cmpd="sng" algn="ctr">
            <a:solidFill>
              <a:srgbClr val="00216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i="1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Waterway and shipping</a:t>
            </a:r>
          </a:p>
          <a:p>
            <a:r>
              <a:rPr lang="en-US" sz="900" i="1" dirty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900" i="1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uthorities</a:t>
            </a:r>
            <a:endParaRPr lang="en-US" sz="900" i="1" dirty="0">
              <a:solidFill>
                <a:srgbClr val="00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ussdiagramm: Prozess 41"/>
          <p:cNvSpPr/>
          <p:nvPr/>
        </p:nvSpPr>
        <p:spPr bwMode="auto">
          <a:xfrm>
            <a:off x="4363485" y="2586636"/>
            <a:ext cx="564201" cy="246221"/>
          </a:xfrm>
          <a:prstGeom prst="flowChartProcess">
            <a:avLst/>
          </a:prstGeom>
          <a:solidFill>
            <a:srgbClr val="00538D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542925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Gerade Verbindung mit Pfeil 89"/>
          <p:cNvCxnSpPr>
            <a:stCxn id="273" idx="4"/>
            <a:endCxn id="42" idx="0"/>
          </p:cNvCxnSpPr>
          <p:nvPr/>
        </p:nvCxnSpPr>
        <p:spPr bwMode="auto">
          <a:xfrm>
            <a:off x="4196013" y="2421097"/>
            <a:ext cx="449573" cy="165539"/>
          </a:xfrm>
          <a:prstGeom prst="bentConnector2">
            <a:avLst/>
          </a:prstGeom>
          <a:solidFill>
            <a:schemeClr val="bg1"/>
          </a:solidFill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Flussdiagramm: Prozess 109"/>
          <p:cNvSpPr/>
          <p:nvPr/>
        </p:nvSpPr>
        <p:spPr bwMode="auto">
          <a:xfrm>
            <a:off x="4260843" y="2982135"/>
            <a:ext cx="769483" cy="246221"/>
          </a:xfrm>
          <a:prstGeom prst="flowChartProcess">
            <a:avLst/>
          </a:prstGeom>
          <a:solidFill>
            <a:srgbClr val="00538D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542925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Blending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7" name="Gerade Verbindung mit Pfeil 336"/>
          <p:cNvCxnSpPr>
            <a:stCxn id="42" idx="2"/>
            <a:endCxn id="110" idx="0"/>
          </p:cNvCxnSpPr>
          <p:nvPr/>
        </p:nvCxnSpPr>
        <p:spPr bwMode="auto">
          <a:xfrm flipH="1">
            <a:off x="4645585" y="2832857"/>
            <a:ext cx="1" cy="149278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>
            <a:stCxn id="110" idx="2"/>
            <a:endCxn id="260" idx="3"/>
          </p:cNvCxnSpPr>
          <p:nvPr/>
        </p:nvCxnSpPr>
        <p:spPr bwMode="auto">
          <a:xfrm rot="5400000">
            <a:off x="4368530" y="3078359"/>
            <a:ext cx="127059" cy="427052"/>
          </a:xfrm>
          <a:prstGeom prst="bentConnector2">
            <a:avLst/>
          </a:prstGeom>
          <a:noFill/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55"/>
          <p:cNvCxnSpPr>
            <a:stCxn id="74" idx="3"/>
            <a:endCxn id="273" idx="2"/>
          </p:cNvCxnSpPr>
          <p:nvPr/>
        </p:nvCxnSpPr>
        <p:spPr bwMode="auto">
          <a:xfrm flipV="1">
            <a:off x="2378391" y="2421097"/>
            <a:ext cx="566426" cy="178530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ussdiagramm: Magnetplattenspeicher 9"/>
          <p:cNvSpPr/>
          <p:nvPr/>
        </p:nvSpPr>
        <p:spPr bwMode="auto">
          <a:xfrm>
            <a:off x="2944817" y="3156895"/>
            <a:ext cx="1251196" cy="1222913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00216A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00" indent="-108000" algn="l">
              <a:buFont typeface="Arial" panose="020B0604020202020204" pitchFamily="34" charset="0"/>
              <a:buChar char="•"/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Blended grid-datasets</a:t>
            </a:r>
          </a:p>
          <a:p>
            <a:pPr marL="108000" indent="-108000" algn="l">
              <a:buFont typeface="Arial" panose="020B0604020202020204" pitchFamily="34" charset="0"/>
              <a:buChar char="•"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Blended</a:t>
            </a:r>
            <a:r>
              <a:rPr kumimoji="0" lang="en-US" sz="90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polygons with metadata</a:t>
            </a:r>
            <a:endParaRPr kumimoji="0" lang="en-US" sz="9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feld 259">
            <a:hlinkClick r:id="rId3" action="ppaction://hlinkpres?slideindex=1&amp;slidetitle=Bathymetric Surface "/>
          </p:cNvPr>
          <p:cNvSpPr txBox="1"/>
          <p:nvPr/>
        </p:nvSpPr>
        <p:spPr>
          <a:xfrm>
            <a:off x="2922297" y="3239999"/>
            <a:ext cx="12962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pres?slideindex=1&amp;slidetitle=Bathymetric Surface "/>
              </a:rPr>
              <a:t>Bathymetric surface</a:t>
            </a:r>
            <a:endParaRPr lang="en-US" sz="900" b="1" i="1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ussdiagramm: Daten 33"/>
          <p:cNvSpPr/>
          <p:nvPr/>
        </p:nvSpPr>
        <p:spPr bwMode="auto">
          <a:xfrm>
            <a:off x="8387342" y="3673106"/>
            <a:ext cx="1488511" cy="740462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216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b="1" i="1" dirty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S-102</a:t>
            </a:r>
          </a:p>
          <a:p>
            <a:r>
              <a:rPr lang="en-US" sz="900" b="1" i="1" dirty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Navigational </a:t>
            </a:r>
            <a:r>
              <a:rPr lang="en-US" sz="900" b="1" i="1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35" name="Flussdiagramm: Daten 34"/>
          <p:cNvSpPr/>
          <p:nvPr/>
        </p:nvSpPr>
        <p:spPr bwMode="auto">
          <a:xfrm>
            <a:off x="8493156" y="2835276"/>
            <a:ext cx="1393697" cy="740466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216A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S-57</a:t>
            </a:r>
          </a:p>
          <a:p>
            <a:r>
              <a:rPr lang="en-US" sz="9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scale-dependent bathymetry</a:t>
            </a:r>
          </a:p>
        </p:txBody>
      </p:sp>
      <p:sp>
        <p:nvSpPr>
          <p:cNvPr id="36" name="Flussdiagramm: Daten 35"/>
          <p:cNvSpPr/>
          <p:nvPr/>
        </p:nvSpPr>
        <p:spPr bwMode="auto">
          <a:xfrm>
            <a:off x="8482157" y="2001484"/>
            <a:ext cx="1393696" cy="740462"/>
          </a:xfrm>
          <a:prstGeom prst="flowChartInputOutpu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00216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b="1" i="1" dirty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bENCs</a:t>
            </a:r>
          </a:p>
        </p:txBody>
      </p:sp>
      <p:sp>
        <p:nvSpPr>
          <p:cNvPr id="140" name="Flussdiagramm: Daten 139"/>
          <p:cNvSpPr/>
          <p:nvPr/>
        </p:nvSpPr>
        <p:spPr bwMode="auto">
          <a:xfrm>
            <a:off x="31110" y="5151834"/>
            <a:ext cx="1206209" cy="724256"/>
          </a:xfrm>
          <a:prstGeom prst="flowChartInputOutput">
            <a:avLst/>
          </a:prstGeom>
          <a:solidFill>
            <a:schemeClr val="bg1"/>
          </a:solidFill>
          <a:ln w="9525" cap="flat" cmpd="sng" algn="ctr">
            <a:solidFill>
              <a:srgbClr val="00216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i="1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Coastal protection authorities </a:t>
            </a:r>
            <a:endParaRPr lang="en-US" sz="900" i="1" dirty="0">
              <a:solidFill>
                <a:srgbClr val="00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erade Verbindung mit Pfeil 18"/>
          <p:cNvCxnSpPr>
            <a:stCxn id="43" idx="5"/>
            <a:endCxn id="74" idx="1"/>
          </p:cNvCxnSpPr>
          <p:nvPr/>
        </p:nvCxnSpPr>
        <p:spPr bwMode="auto">
          <a:xfrm>
            <a:off x="1116147" y="3834382"/>
            <a:ext cx="452018" cy="372020"/>
          </a:xfrm>
          <a:prstGeom prst="bentConnector3">
            <a:avLst>
              <a:gd name="adj1" fmla="val 56322"/>
            </a:avLst>
          </a:prstGeom>
          <a:solidFill>
            <a:schemeClr val="bg1"/>
          </a:solidFill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39"/>
          <p:cNvCxnSpPr>
            <a:stCxn id="32" idx="5"/>
            <a:endCxn id="74" idx="1"/>
          </p:cNvCxnSpPr>
          <p:nvPr/>
        </p:nvCxnSpPr>
        <p:spPr bwMode="auto">
          <a:xfrm flipV="1">
            <a:off x="1095691" y="4206402"/>
            <a:ext cx="472474" cy="447608"/>
          </a:xfrm>
          <a:prstGeom prst="bentConnector3">
            <a:avLst>
              <a:gd name="adj1" fmla="val 58064"/>
            </a:avLst>
          </a:prstGeom>
          <a:noFill/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mit Pfeil 39"/>
          <p:cNvCxnSpPr>
            <a:stCxn id="33" idx="5"/>
            <a:endCxn id="74" idx="0"/>
          </p:cNvCxnSpPr>
          <p:nvPr/>
        </p:nvCxnSpPr>
        <p:spPr bwMode="auto">
          <a:xfrm>
            <a:off x="1189956" y="2987568"/>
            <a:ext cx="783322" cy="1095723"/>
          </a:xfrm>
          <a:prstGeom prst="bentConnector2">
            <a:avLst/>
          </a:prstGeom>
          <a:noFill/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Flussdiagramm: Prozess 73"/>
          <p:cNvSpPr/>
          <p:nvPr/>
        </p:nvSpPr>
        <p:spPr bwMode="auto">
          <a:xfrm>
            <a:off x="1568165" y="4083291"/>
            <a:ext cx="810226" cy="246221"/>
          </a:xfrm>
          <a:prstGeom prst="flowChartProcess">
            <a:avLst/>
          </a:prstGeom>
          <a:solidFill>
            <a:srgbClr val="00538D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542925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Compiling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5" name="Gerade Verbindung mit Pfeil 39"/>
          <p:cNvCxnSpPr>
            <a:stCxn id="140" idx="5"/>
            <a:endCxn id="74" idx="2"/>
          </p:cNvCxnSpPr>
          <p:nvPr/>
        </p:nvCxnSpPr>
        <p:spPr bwMode="auto">
          <a:xfrm flipV="1">
            <a:off x="1116698" y="4329512"/>
            <a:ext cx="856580" cy="1184450"/>
          </a:xfrm>
          <a:prstGeom prst="bentConnector2">
            <a:avLst/>
          </a:prstGeom>
          <a:noFill/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mit Pfeil 115"/>
          <p:cNvCxnSpPr>
            <a:stCxn id="10" idx="4"/>
            <a:endCxn id="403" idx="1"/>
          </p:cNvCxnSpPr>
          <p:nvPr/>
        </p:nvCxnSpPr>
        <p:spPr bwMode="auto">
          <a:xfrm>
            <a:off x="4196013" y="3768352"/>
            <a:ext cx="1261043" cy="565022"/>
          </a:xfrm>
          <a:prstGeom prst="bentConnector3">
            <a:avLst>
              <a:gd name="adj1" fmla="val 80408"/>
            </a:avLst>
          </a:prstGeom>
          <a:solidFill>
            <a:schemeClr val="bg1"/>
          </a:solidFill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3" name="Flussdiagramm: Prozess 402"/>
          <p:cNvSpPr/>
          <p:nvPr/>
        </p:nvSpPr>
        <p:spPr bwMode="auto">
          <a:xfrm>
            <a:off x="5457056" y="4071764"/>
            <a:ext cx="1261887" cy="523220"/>
          </a:xfrm>
          <a:prstGeom prst="flowChartProcess">
            <a:avLst/>
          </a:prstGeom>
          <a:solidFill>
            <a:srgbClr val="00538D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542925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</a:p>
          <a:p>
            <a:pPr algn="l" defTabSz="542925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DTMs for other purposes</a:t>
            </a:r>
          </a:p>
        </p:txBody>
      </p:sp>
      <p:sp>
        <p:nvSpPr>
          <p:cNvPr id="186" name="Flussdiagramm: Daten 185"/>
          <p:cNvSpPr/>
          <p:nvPr/>
        </p:nvSpPr>
        <p:spPr bwMode="auto">
          <a:xfrm>
            <a:off x="8387340" y="4585035"/>
            <a:ext cx="1488511" cy="740462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216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b="1" i="1" dirty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S-102</a:t>
            </a:r>
          </a:p>
          <a:p>
            <a:r>
              <a:rPr lang="en-US" sz="900" b="1" i="1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with</a:t>
            </a:r>
          </a:p>
          <a:p>
            <a:r>
              <a:rPr lang="en-US" sz="900" b="1" i="1" dirty="0" smtClean="0">
                <a:solidFill>
                  <a:srgbClr val="005C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S-104</a:t>
            </a:r>
            <a:endParaRPr lang="en-US" sz="900" b="1" i="1" dirty="0">
              <a:solidFill>
                <a:srgbClr val="005C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0" name="Gerade Verbindung mit Pfeil 115"/>
          <p:cNvCxnSpPr>
            <a:stCxn id="403" idx="3"/>
            <a:endCxn id="186" idx="2"/>
          </p:cNvCxnSpPr>
          <p:nvPr/>
        </p:nvCxnSpPr>
        <p:spPr bwMode="auto">
          <a:xfrm>
            <a:off x="6718943" y="4333374"/>
            <a:ext cx="1817248" cy="62189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mit Pfeil 100"/>
          <p:cNvCxnSpPr>
            <a:stCxn id="10" idx="4"/>
            <a:endCxn id="106" idx="1"/>
          </p:cNvCxnSpPr>
          <p:nvPr/>
        </p:nvCxnSpPr>
        <p:spPr bwMode="auto">
          <a:xfrm flipV="1">
            <a:off x="4196013" y="3212580"/>
            <a:ext cx="1261043" cy="555772"/>
          </a:xfrm>
          <a:prstGeom prst="bentConnector3">
            <a:avLst>
              <a:gd name="adj1" fmla="val 80408"/>
            </a:avLst>
          </a:prstGeom>
          <a:solidFill>
            <a:schemeClr val="bg1"/>
          </a:solidFill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Flussdiagramm: Prozess 105"/>
          <p:cNvSpPr/>
          <p:nvPr/>
        </p:nvSpPr>
        <p:spPr bwMode="auto">
          <a:xfrm>
            <a:off x="5457056" y="2743220"/>
            <a:ext cx="1261887" cy="938719"/>
          </a:xfrm>
          <a:prstGeom prst="flowChartProcess">
            <a:avLst/>
          </a:prstGeom>
          <a:solidFill>
            <a:srgbClr val="00538D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defTabSz="542925"/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of tiles</a:t>
            </a:r>
          </a:p>
          <a:p>
            <a:pPr marL="108000" indent="-108000" algn="l" defTabSz="542925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Generalizing of bathymetric surface</a:t>
            </a:r>
          </a:p>
          <a:p>
            <a:pPr marL="108000" indent="-108000" algn="l" defTabSz="542925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to sounding datum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451039" y="1577984"/>
            <a:ext cx="1800200" cy="488290"/>
          </a:xfrm>
        </p:spPr>
        <p:txBody>
          <a:bodyPr/>
          <a:lstStyle/>
          <a:p>
            <a:r>
              <a:rPr lang="en-US" b="1" dirty="0" smtClean="0"/>
              <a:t>Production</a:t>
            </a:r>
          </a:p>
        </p:txBody>
      </p:sp>
      <p:grpSp>
        <p:nvGrpSpPr>
          <p:cNvPr id="48" name="Gruppieren 47"/>
          <p:cNvGrpSpPr/>
          <p:nvPr/>
        </p:nvGrpSpPr>
        <p:grpSpPr>
          <a:xfrm>
            <a:off x="881228" y="1596616"/>
            <a:ext cx="1335467" cy="934615"/>
            <a:chOff x="713450" y="1604493"/>
            <a:chExt cx="1210028" cy="934615"/>
          </a:xfrm>
        </p:grpSpPr>
        <p:sp>
          <p:nvSpPr>
            <p:cNvPr id="21" name="Flussdiagramm: Prozess 20"/>
            <p:cNvSpPr/>
            <p:nvPr/>
          </p:nvSpPr>
          <p:spPr bwMode="auto">
            <a:xfrm>
              <a:off x="713450" y="1850714"/>
              <a:ext cx="1210028" cy="688394"/>
            </a:xfrm>
            <a:prstGeom prst="flowChartProcess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08000" indent="-108000" algn="l">
                <a:buFont typeface="Symbol" panose="05050102010706020507" pitchFamily="18" charset="2"/>
                <a:buChar char="-"/>
              </a:pP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Error analysis and correction</a:t>
              </a:r>
              <a:r>
                <a:rPr kumimoji="0" lang="en-US" sz="900" b="0" u="none" strike="noStrike" cap="none" normalizeH="0" dirty="0" smtClean="0">
                  <a:ln>
                    <a:noFill/>
                  </a:ln>
                  <a:solidFill>
                    <a:srgbClr val="00538D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08000" indent="-108000" algn="l">
                <a:buFont typeface="Symbol" panose="05050102010706020507" pitchFamily="18" charset="2"/>
                <a:buChar char="-"/>
              </a:pPr>
              <a:r>
                <a:rPr kumimoji="0" lang="en-US" sz="900" b="0" u="none" strike="noStrike" cap="none" normalizeH="0" dirty="0" smtClean="0">
                  <a:ln>
                    <a:noFill/>
                  </a:ln>
                  <a:solidFill>
                    <a:srgbClr val="00538D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Gridding</a:t>
              </a:r>
            </a:p>
            <a:p>
              <a:pPr marL="108000" indent="-108000" algn="l">
                <a:buFont typeface="Symbol" panose="05050102010706020507" pitchFamily="18" charset="2"/>
                <a:buChar char="-"/>
              </a:pP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Plausibility checks</a:t>
              </a:r>
              <a:endParaRPr kumimoji="0" lang="en-US" sz="900" b="0" u="none" strike="noStrike" cap="none" normalizeH="0" dirty="0" smtClean="0">
                <a:ln>
                  <a:noFill/>
                </a:ln>
                <a:solidFill>
                  <a:srgbClr val="00538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kumimoji="0" lang="en-US" sz="900" b="0" u="none" strike="noStrike" cap="none" normalizeH="0" baseline="0" dirty="0" smtClean="0">
                <a:ln>
                  <a:noFill/>
                </a:ln>
                <a:solidFill>
                  <a:srgbClr val="00538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kumimoji="0" lang="en-US" sz="900" b="0" u="none" strike="noStrike" cap="none" normalizeH="0" baseline="0" dirty="0" smtClean="0">
                <a:ln>
                  <a:noFill/>
                </a:ln>
                <a:solidFill>
                  <a:srgbClr val="00538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lussdiagramm: Prozess 74"/>
            <p:cNvSpPr/>
            <p:nvPr/>
          </p:nvSpPr>
          <p:spPr bwMode="auto">
            <a:xfrm>
              <a:off x="755083" y="1604493"/>
              <a:ext cx="1168394" cy="246221"/>
            </a:xfrm>
            <a:prstGeom prst="flowChartProcess">
              <a:avLst/>
            </a:prstGeom>
            <a:solidFill>
              <a:srgbClr val="00538D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542925"/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Pre-processing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0" name="Gewinkelte Verbindung 49"/>
          <p:cNvCxnSpPr>
            <a:stCxn id="75" idx="1"/>
            <a:endCxn id="33" idx="1"/>
          </p:cNvCxnSpPr>
          <p:nvPr/>
        </p:nvCxnSpPr>
        <p:spPr bwMode="auto">
          <a:xfrm rot="10800000" flipV="1">
            <a:off x="668955" y="1719726"/>
            <a:ext cx="258223" cy="905713"/>
          </a:xfrm>
          <a:prstGeom prst="bentConnector2">
            <a:avLst/>
          </a:prstGeom>
          <a:noFill/>
          <a:ln w="15875" cap="flat" cmpd="sng" algn="ctr">
            <a:solidFill>
              <a:srgbClr val="00538D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uppieren 30"/>
          <p:cNvGrpSpPr/>
          <p:nvPr/>
        </p:nvGrpSpPr>
        <p:grpSpPr>
          <a:xfrm>
            <a:off x="2944817" y="1766037"/>
            <a:ext cx="1251196" cy="1310119"/>
            <a:chOff x="3191560" y="2210181"/>
            <a:chExt cx="1273716" cy="1191882"/>
          </a:xfrm>
        </p:grpSpPr>
        <p:sp>
          <p:nvSpPr>
            <p:cNvPr id="273" name="Flussdiagramm: Magnetplattenspeicher 272"/>
            <p:cNvSpPr/>
            <p:nvPr/>
          </p:nvSpPr>
          <p:spPr bwMode="auto">
            <a:xfrm>
              <a:off x="3191560" y="2210181"/>
              <a:ext cx="1273716" cy="1191882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rgbClr val="0021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Grid-datasets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Metadata</a:t>
              </a:r>
            </a:p>
            <a:p>
              <a:pPr marL="108000" indent="-108000" algn="l">
                <a:buFont typeface="Arial" panose="020B0604020202020204" pitchFamily="34" charset="0"/>
                <a:buChar char="•"/>
              </a:pP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Polygons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3534050" y="2300399"/>
              <a:ext cx="5887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Inbox</a:t>
              </a:r>
              <a:endParaRPr lang="en-US" sz="9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4" name="Gerade Verbindung mit Pfeil 113"/>
          <p:cNvCxnSpPr>
            <a:stCxn id="106" idx="3"/>
            <a:endCxn id="35" idx="2"/>
          </p:cNvCxnSpPr>
          <p:nvPr/>
        </p:nvCxnSpPr>
        <p:spPr bwMode="auto">
          <a:xfrm flipV="1">
            <a:off x="6718943" y="3205509"/>
            <a:ext cx="1913583" cy="7071"/>
          </a:xfrm>
          <a:prstGeom prst="straightConnector1">
            <a:avLst/>
          </a:prstGeom>
          <a:solidFill>
            <a:schemeClr val="bg1"/>
          </a:solidFill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mit Pfeil 115"/>
          <p:cNvCxnSpPr>
            <a:stCxn id="106" idx="3"/>
            <a:endCxn id="34" idx="2"/>
          </p:cNvCxnSpPr>
          <p:nvPr/>
        </p:nvCxnSpPr>
        <p:spPr bwMode="auto">
          <a:xfrm>
            <a:off x="6718943" y="3212580"/>
            <a:ext cx="1817250" cy="83075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mit Pfeil 115"/>
          <p:cNvCxnSpPr>
            <a:stCxn id="106" idx="3"/>
            <a:endCxn id="36" idx="2"/>
          </p:cNvCxnSpPr>
          <p:nvPr/>
        </p:nvCxnSpPr>
        <p:spPr bwMode="auto">
          <a:xfrm flipV="1">
            <a:off x="6718943" y="2371715"/>
            <a:ext cx="1902584" cy="84086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5875" cap="flat" cmpd="sng" algn="ctr">
            <a:solidFill>
              <a:srgbClr val="00538D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8" name="Inhaltsplatzhalter 2"/>
          <p:cNvSpPr txBox="1">
            <a:spLocks/>
          </p:cNvSpPr>
          <p:nvPr/>
        </p:nvSpPr>
        <p:spPr bwMode="auto">
          <a:xfrm>
            <a:off x="8115511" y="1577984"/>
            <a:ext cx="1561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38D"/>
              </a:buClr>
              <a:buSzPct val="75000"/>
              <a:buFont typeface="Arial" pitchFamily="34" charset="0"/>
              <a:buChar char="•"/>
              <a:defRPr sz="2000" baseline="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8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‒"/>
              <a:defRPr sz="16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‒"/>
              <a:defRPr sz="1600">
                <a:solidFill>
                  <a:srgbClr val="00538D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End-user</a:t>
            </a:r>
          </a:p>
        </p:txBody>
      </p:sp>
      <p:sp>
        <p:nvSpPr>
          <p:cNvPr id="348" name="Ellipse 347">
            <a:hlinkClick r:id="rId5" action="ppaction://hlinkpres?slideindex=2&amp;slidetitle=Bathymetric "/>
          </p:cNvPr>
          <p:cNvSpPr/>
          <p:nvPr/>
        </p:nvSpPr>
        <p:spPr bwMode="auto">
          <a:xfrm>
            <a:off x="6825208" y="2949368"/>
            <a:ext cx="1258394" cy="519351"/>
          </a:xfrm>
          <a:prstGeom prst="ellipse">
            <a:avLst/>
          </a:prstGeom>
          <a:solidFill>
            <a:schemeClr val="bg1"/>
          </a:solidFill>
          <a:ln>
            <a:solidFill>
              <a:srgbClr val="00538D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action="ppaction://hlinkpres?slideindex=2&amp;slidetitle=Bathymetric "/>
              </a:rPr>
              <a:t>Navigational surface</a:t>
            </a:r>
            <a:endParaRPr kumimoji="0" lang="en-US" sz="900" b="1" i="1" u="none" strike="noStrike" cap="none" normalizeH="0" baseline="0" dirty="0" smtClean="0">
              <a:ln w="3175">
                <a:solidFill>
                  <a:srgbClr val="C00000"/>
                </a:solidFill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Flussdiagramm: Prozess 131"/>
          <p:cNvSpPr/>
          <p:nvPr/>
        </p:nvSpPr>
        <p:spPr bwMode="auto">
          <a:xfrm>
            <a:off x="2378391" y="4817832"/>
            <a:ext cx="5139962" cy="1368152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Source-driven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→ Each source effects new product editions.</a:t>
            </a:r>
          </a:p>
          <a:p>
            <a:pPr algn="l" defTabSz="714375">
              <a:spcBef>
                <a:spcPts val="600"/>
              </a:spcBef>
              <a:spcAft>
                <a:spcPts val="0"/>
              </a:spcAft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list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→ is not part of our current workflow.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14375">
              <a:spcBef>
                <a:spcPts val="600"/>
              </a:spcBef>
              <a:spcAft>
                <a:spcPts val="0"/>
              </a:spcAft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→ is a value which is used for data analyzing and correction.</a:t>
            </a:r>
          </a:p>
          <a:p>
            <a:pPr algn="l" defTabSz="714375">
              <a:spcBef>
                <a:spcPts val="600"/>
              </a:spcBef>
              <a:spcAft>
                <a:spcPts val="0"/>
              </a:spcAft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Bathymetric surface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≠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Navigational surface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have to be carried from source to product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100" b="0" u="none" strike="noStrike" cap="none" normalizeH="0" baseline="0" dirty="0" smtClean="0">
              <a:ln>
                <a:noFill/>
              </a:ln>
              <a:solidFill>
                <a:srgbClr val="00538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1712640" y="6309320"/>
            <a:ext cx="6264696" cy="400110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>
                <a:ea typeface="MS PGothic" pitchFamily="34" charset="-128"/>
              </a:rPr>
              <a:t>IHO-MSDIWG10 </a:t>
            </a:r>
            <a:endParaRPr lang="de-DE" sz="1000" dirty="0">
              <a:ea typeface="MS PGothic" pitchFamily="34" charset="-128"/>
            </a:endParaRPr>
          </a:p>
          <a:p>
            <a:pPr lvl="0"/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b="1" dirty="0">
                <a:ea typeface="MS PGothic" pitchFamily="34" charset="-128"/>
              </a:rPr>
              <a:t>Busan, Republic of Korea (4-5 March 2019) </a:t>
            </a:r>
            <a:endParaRPr lang="en-GB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9000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42781"/>
            <a:ext cx="6638925" cy="800219"/>
          </a:xfrm>
        </p:spPr>
        <p:txBody>
          <a:bodyPr/>
          <a:lstStyle/>
          <a:p>
            <a:r>
              <a:rPr lang="en-US" sz="1800" b="0" dirty="0" smtClean="0"/>
              <a:t>S44 Matrix </a:t>
            </a:r>
            <a:r>
              <a:rPr lang="en-US" sz="1800" b="0" dirty="0"/>
              <a:t>(PROPOSAL #1)</a:t>
            </a:r>
            <a:br>
              <a:rPr lang="en-US" sz="1800" b="0" dirty="0"/>
            </a:br>
            <a:r>
              <a:rPr lang="en-US" sz="1800" b="0" dirty="0"/>
              <a:t>Specifications for the Collection of Hydrographic Data</a:t>
            </a:r>
            <a:br>
              <a:rPr lang="en-US" sz="1800" b="0" dirty="0"/>
            </a:br>
            <a:r>
              <a:rPr lang="en-US" sz="1000" b="0" dirty="0"/>
              <a:t>(To be read in conjunction with the full text set out in this document</a:t>
            </a:r>
            <a:r>
              <a:rPr lang="en-US" sz="1000" b="0" dirty="0" smtClean="0"/>
              <a:t>.)</a:t>
            </a:r>
            <a:endParaRPr lang="de-DE" sz="1000" b="0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-15552" y="1196752"/>
          <a:ext cx="8449299" cy="5143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614">
                  <a:extLst>
                    <a:ext uri="{9D8B030D-6E8A-4147-A177-3AD203B41FA5}">
                      <a16:colId xmlns:a16="http://schemas.microsoft.com/office/drawing/2014/main" val="4048045535"/>
                    </a:ext>
                  </a:extLst>
                </a:gridCol>
                <a:gridCol w="105490">
                  <a:extLst>
                    <a:ext uri="{9D8B030D-6E8A-4147-A177-3AD203B41FA5}">
                      <a16:colId xmlns:a16="http://schemas.microsoft.com/office/drawing/2014/main" val="3553324088"/>
                    </a:ext>
                  </a:extLst>
                </a:gridCol>
                <a:gridCol w="54302">
                  <a:extLst>
                    <a:ext uri="{9D8B030D-6E8A-4147-A177-3AD203B41FA5}">
                      <a16:colId xmlns:a16="http://schemas.microsoft.com/office/drawing/2014/main" val="160789181"/>
                    </a:ext>
                  </a:extLst>
                </a:gridCol>
                <a:gridCol w="123194">
                  <a:extLst>
                    <a:ext uri="{9D8B030D-6E8A-4147-A177-3AD203B41FA5}">
                      <a16:colId xmlns:a16="http://schemas.microsoft.com/office/drawing/2014/main" val="3304529592"/>
                    </a:ext>
                  </a:extLst>
                </a:gridCol>
                <a:gridCol w="54302">
                  <a:extLst>
                    <a:ext uri="{9D8B030D-6E8A-4147-A177-3AD203B41FA5}">
                      <a16:colId xmlns:a16="http://schemas.microsoft.com/office/drawing/2014/main" val="498087993"/>
                    </a:ext>
                  </a:extLst>
                </a:gridCol>
                <a:gridCol w="54302">
                  <a:extLst>
                    <a:ext uri="{9D8B030D-6E8A-4147-A177-3AD203B41FA5}">
                      <a16:colId xmlns:a16="http://schemas.microsoft.com/office/drawing/2014/main" val="729024351"/>
                    </a:ext>
                  </a:extLst>
                </a:gridCol>
                <a:gridCol w="331020">
                  <a:extLst>
                    <a:ext uri="{9D8B030D-6E8A-4147-A177-3AD203B41FA5}">
                      <a16:colId xmlns:a16="http://schemas.microsoft.com/office/drawing/2014/main" val="2092886114"/>
                    </a:ext>
                  </a:extLst>
                </a:gridCol>
                <a:gridCol w="174968">
                  <a:extLst>
                    <a:ext uri="{9D8B030D-6E8A-4147-A177-3AD203B41FA5}">
                      <a16:colId xmlns:a16="http://schemas.microsoft.com/office/drawing/2014/main" val="4045376627"/>
                    </a:ext>
                  </a:extLst>
                </a:gridCol>
                <a:gridCol w="54302">
                  <a:extLst>
                    <a:ext uri="{9D8B030D-6E8A-4147-A177-3AD203B41FA5}">
                      <a16:colId xmlns:a16="http://schemas.microsoft.com/office/drawing/2014/main" val="2646472539"/>
                    </a:ext>
                  </a:extLst>
                </a:gridCol>
                <a:gridCol w="551700">
                  <a:extLst>
                    <a:ext uri="{9D8B030D-6E8A-4147-A177-3AD203B41FA5}">
                      <a16:colId xmlns:a16="http://schemas.microsoft.com/office/drawing/2014/main" val="1297174079"/>
                    </a:ext>
                  </a:extLst>
                </a:gridCol>
                <a:gridCol w="662039">
                  <a:extLst>
                    <a:ext uri="{9D8B030D-6E8A-4147-A177-3AD203B41FA5}">
                      <a16:colId xmlns:a16="http://schemas.microsoft.com/office/drawing/2014/main" val="3458803872"/>
                    </a:ext>
                  </a:extLst>
                </a:gridCol>
                <a:gridCol w="606869">
                  <a:extLst>
                    <a:ext uri="{9D8B030D-6E8A-4147-A177-3AD203B41FA5}">
                      <a16:colId xmlns:a16="http://schemas.microsoft.com/office/drawing/2014/main" val="2889102087"/>
                    </a:ext>
                  </a:extLst>
                </a:gridCol>
                <a:gridCol w="662039">
                  <a:extLst>
                    <a:ext uri="{9D8B030D-6E8A-4147-A177-3AD203B41FA5}">
                      <a16:colId xmlns:a16="http://schemas.microsoft.com/office/drawing/2014/main" val="1008449234"/>
                    </a:ext>
                  </a:extLst>
                </a:gridCol>
                <a:gridCol w="662039">
                  <a:extLst>
                    <a:ext uri="{9D8B030D-6E8A-4147-A177-3AD203B41FA5}">
                      <a16:colId xmlns:a16="http://schemas.microsoft.com/office/drawing/2014/main" val="801347925"/>
                    </a:ext>
                  </a:extLst>
                </a:gridCol>
                <a:gridCol w="662039">
                  <a:extLst>
                    <a:ext uri="{9D8B030D-6E8A-4147-A177-3AD203B41FA5}">
                      <a16:colId xmlns:a16="http://schemas.microsoft.com/office/drawing/2014/main" val="3682561273"/>
                    </a:ext>
                  </a:extLst>
                </a:gridCol>
                <a:gridCol w="662039">
                  <a:extLst>
                    <a:ext uri="{9D8B030D-6E8A-4147-A177-3AD203B41FA5}">
                      <a16:colId xmlns:a16="http://schemas.microsoft.com/office/drawing/2014/main" val="1759609902"/>
                    </a:ext>
                  </a:extLst>
                </a:gridCol>
                <a:gridCol w="662039">
                  <a:extLst>
                    <a:ext uri="{9D8B030D-6E8A-4147-A177-3AD203B41FA5}">
                      <a16:colId xmlns:a16="http://schemas.microsoft.com/office/drawing/2014/main" val="4159181756"/>
                    </a:ext>
                  </a:extLst>
                </a:gridCol>
                <a:gridCol w="717210">
                  <a:extLst>
                    <a:ext uri="{9D8B030D-6E8A-4147-A177-3AD203B41FA5}">
                      <a16:colId xmlns:a16="http://schemas.microsoft.com/office/drawing/2014/main" val="979363331"/>
                    </a:ext>
                  </a:extLst>
                </a:gridCol>
                <a:gridCol w="818792">
                  <a:extLst>
                    <a:ext uri="{9D8B030D-6E8A-4147-A177-3AD203B41FA5}">
                      <a16:colId xmlns:a16="http://schemas.microsoft.com/office/drawing/2014/main" val="2139613089"/>
                    </a:ext>
                  </a:extLst>
                </a:gridCol>
              </a:tblGrid>
              <a:tr h="281213">
                <a:tc gridSpan="2">
                  <a:txBody>
                    <a:bodyPr/>
                    <a:lstStyle/>
                    <a:p>
                      <a:pPr marR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Properties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rgbClr val="00538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rgbClr val="0053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rgbClr val="0053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rgbClr val="0053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033733"/>
                  </a:ext>
                </a:extLst>
              </a:tr>
              <a:tr h="358765">
                <a:tc grid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Bathymetry (A)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015979"/>
                  </a:ext>
                </a:extLst>
              </a:tr>
              <a:tr h="44670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 H&amp;V P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C3-Depth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&gt;50+010% of depth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20+10% of depth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10+10% of depth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5+5% of depth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1521"/>
                  </a:ext>
                </a:extLst>
              </a:tr>
              <a:tr h="59560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TVU (m)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 H&amp;V P</a:t>
                      </a:r>
                      <a:endParaRPr lang="de-DE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C3-Depth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=5.0 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0.023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2.0 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0.023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1.0</a:t>
                      </a:r>
                      <a:endParaRPr lang="de-DE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0.023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0.5 </a:t>
                      </a:r>
                      <a:endParaRPr lang="de-DE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0.013 </a:t>
                      </a:r>
                      <a:endParaRPr lang="de-DE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0.25 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0.0075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0.25 </a:t>
                      </a:r>
                      <a:endParaRPr lang="de-DE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0.0075      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0.15  </a:t>
                      </a:r>
                      <a:endParaRPr lang="de-DE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0.0075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0.10  </a:t>
                      </a:r>
                      <a:endParaRPr lang="de-DE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0.0075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= 0.05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0.005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649173"/>
                  </a:ext>
                </a:extLst>
              </a:tr>
              <a:tr h="74450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Seafloor Search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Overlap between swath / line spacing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C3-Depth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Required</a:t>
                      </a:r>
                      <a:endParaRPr lang="de-DE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&gt;=5 x average depth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x average depth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x average depth or 25m (whichever is greater)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 Coverage (full seafloor coverage required)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120% Coverage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(10% overlap)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150% Coverage </a:t>
                      </a:r>
                      <a:endParaRPr lang="de-DE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(25% overlap)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200% Coverage</a:t>
                      </a:r>
                      <a:endParaRPr lang="de-DE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(50% overlap)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400% Coverage 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 overlap)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8208"/>
                  </a:ext>
                </a:extLst>
              </a:tr>
              <a:tr h="134010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 Detection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Cubic features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(edge size)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 F NofB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Applicable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of depth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Cubic feature &gt; 2m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Cubic </a:t>
                      </a:r>
                      <a:r>
                        <a:rPr lang="en-GB" sz="9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 action="ppaction://hlinkfile"/>
                        </a:rPr>
                        <a:t>features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2 metres, in depths up to 40 metres; 10% of depth beyond 40 metres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Cubic features &gt; 1  metre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Cubic features &gt; 0.5 metre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Cubic features &gt; 0.3 metre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Cubic features &gt; 0.1 metre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Cubic features &gt; 0.05 metre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82564"/>
                  </a:ext>
                </a:extLst>
              </a:tr>
              <a:tr h="302791">
                <a:tc grid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Navigational Aids, Structural and Topographic Features (B)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954969"/>
                  </a:ext>
                </a:extLst>
              </a:tr>
              <a:tr h="181404">
                <a:tc grid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Horizontal Uncertainty (THU)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778100"/>
                  </a:ext>
                </a:extLst>
              </a:tr>
              <a:tr h="357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Positioning of Fixed Aids (m), 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rgbClr val="00538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C-6 Topo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02" marR="28902" marT="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218379"/>
                  </a:ext>
                </a:extLst>
              </a:tr>
            </a:tbl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de-DE" dirty="0" smtClean="0">
              <a:ea typeface="ＭＳ Ｐゴシック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406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Bathymetric Surface &amp; Contours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2050" name="Picture 2" descr="C:\Temp\Bathymet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1988840"/>
            <a:ext cx="473181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Temp\Bathymetry - Contou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42" y="1988839"/>
            <a:ext cx="4731812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1712640" y="6309320"/>
            <a:ext cx="6264696" cy="400110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>
                <a:ea typeface="MS PGothic" pitchFamily="34" charset="-128"/>
              </a:rPr>
              <a:t>IHO-MSDIWG10 </a:t>
            </a:r>
            <a:endParaRPr lang="de-DE" sz="1000" dirty="0">
              <a:ea typeface="MS PGothic" pitchFamily="34" charset="-128"/>
            </a:endParaRPr>
          </a:p>
          <a:p>
            <a:pPr lvl="0"/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b="1" dirty="0">
                <a:ea typeface="MS PGothic" pitchFamily="34" charset="-128"/>
              </a:rPr>
              <a:t>Busan, Republic of Korea (4-5 March 2019) </a:t>
            </a:r>
            <a:endParaRPr lang="en-GB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298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6638925" cy="461665"/>
          </a:xfrm>
        </p:spPr>
        <p:txBody>
          <a:bodyPr/>
          <a:lstStyle/>
          <a:p>
            <a:r>
              <a:rPr lang="en-US" dirty="0" smtClean="0"/>
              <a:t>Bathymetric &amp; Navigational Surface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080815"/>
            <a:ext cx="4678131" cy="336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1" y="2080815"/>
            <a:ext cx="4678131" cy="336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1712640" y="6309320"/>
            <a:ext cx="6264696" cy="400110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>
                <a:ea typeface="MS PGothic" pitchFamily="34" charset="-128"/>
              </a:rPr>
              <a:t>IHO-MSDIWG10 </a:t>
            </a:r>
            <a:endParaRPr lang="de-DE" sz="1000" dirty="0">
              <a:ea typeface="MS PGothic" pitchFamily="34" charset="-128"/>
            </a:endParaRPr>
          </a:p>
          <a:p>
            <a:pPr lvl="0"/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b="1" dirty="0">
                <a:ea typeface="MS PGothic" pitchFamily="34" charset="-128"/>
              </a:rPr>
              <a:t>Busan, Republic of Korea (4-5 March 2019) </a:t>
            </a:r>
            <a:endParaRPr lang="en-GB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4612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Navigational Surface &amp; Contours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3074" name="Picture 2" descr="C:\Temp\Navigational Surf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1" y="1988839"/>
            <a:ext cx="4731811" cy="33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Temp\Navigational Surface - Contou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42" y="1988839"/>
            <a:ext cx="4731812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1712640" y="6309320"/>
            <a:ext cx="6264696" cy="400110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>
                <a:ea typeface="MS PGothic" pitchFamily="34" charset="-128"/>
              </a:rPr>
              <a:t>IHO-MSDIWG10 </a:t>
            </a:r>
            <a:endParaRPr lang="de-DE" sz="1000" dirty="0">
              <a:ea typeface="MS PGothic" pitchFamily="34" charset="-128"/>
            </a:endParaRPr>
          </a:p>
          <a:p>
            <a:pPr lvl="0"/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b="1" dirty="0">
                <a:ea typeface="MS PGothic" pitchFamily="34" charset="-128"/>
              </a:rPr>
              <a:t>Busan, Republic of Korea (4-5 March 2019) </a:t>
            </a:r>
            <a:endParaRPr lang="en-GB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476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1335"/>
            <a:ext cx="7795592" cy="461665"/>
          </a:xfrm>
        </p:spPr>
        <p:txBody>
          <a:bodyPr/>
          <a:lstStyle/>
          <a:p>
            <a:r>
              <a:rPr lang="en-US" dirty="0" smtClean="0"/>
              <a:t>BSH comments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844" y="2348880"/>
            <a:ext cx="7723583" cy="2400657"/>
          </a:xfrm>
        </p:spPr>
        <p:txBody>
          <a:bodyPr/>
          <a:lstStyle/>
          <a:p>
            <a:pPr marL="0" indent="0" algn="just">
              <a:spcBef>
                <a:spcPts val="1200"/>
              </a:spcBef>
            </a:pPr>
            <a:r>
              <a:rPr lang="en-GB" sz="2000" dirty="0" smtClean="0">
                <a:ea typeface="Malgun Gothic"/>
              </a:rPr>
              <a:t>For the production of harmonized S-102 data products that can be used in IMO defined e-Navigation systems we need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ea typeface="Malgun Gothic"/>
              </a:rPr>
              <a:t>a common understanding of terms and definitions,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GB" sz="2000" dirty="0" smtClean="0">
                <a:ea typeface="Malgun Gothic"/>
              </a:rPr>
              <a:t>common requirements for a safe navigation,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ea typeface="Malgun Gothic"/>
              </a:rPr>
              <a:t>a clear separation between data capturing, data processing aspects </a:t>
            </a:r>
            <a:r>
              <a:rPr lang="en-US" sz="2000" u="sng" dirty="0" smtClean="0">
                <a:ea typeface="Malgun Gothic"/>
              </a:rPr>
              <a:t>and</a:t>
            </a:r>
            <a:r>
              <a:rPr lang="en-US" sz="2000" dirty="0" smtClean="0">
                <a:ea typeface="Malgun Gothic"/>
              </a:rPr>
              <a:t> end-user aspects</a:t>
            </a:r>
            <a:endParaRPr lang="en-GB" sz="2000" dirty="0" smtClean="0">
              <a:ea typeface="Malgun Gothic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4371CA-D0D2-485A-AD83-C97727CCD8E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9" name="Fußzeilenplatzhalter 14"/>
          <p:cNvSpPr>
            <a:spLocks noGrp="1"/>
          </p:cNvSpPr>
          <p:nvPr>
            <p:ph type="ftr" sz="quarter" idx="14"/>
          </p:nvPr>
        </p:nvSpPr>
        <p:spPr>
          <a:xfrm>
            <a:off x="1712640" y="6309320"/>
            <a:ext cx="6264696" cy="400110"/>
          </a:xfrm>
        </p:spPr>
        <p:txBody>
          <a:bodyPr/>
          <a:lstStyle>
            <a:lvl1pPr>
              <a:defRPr b="0">
                <a:solidFill>
                  <a:srgbClr val="00538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000" dirty="0">
                <a:ea typeface="MS PGothic" pitchFamily="34" charset="-128"/>
              </a:rPr>
              <a:t>IHO-MSDIWG10 </a:t>
            </a:r>
            <a:endParaRPr lang="de-DE" sz="1000" dirty="0">
              <a:ea typeface="MS PGothic" pitchFamily="34" charset="-128"/>
            </a:endParaRPr>
          </a:p>
          <a:p>
            <a:pPr lvl="0"/>
            <a:r>
              <a:rPr lang="en-US" sz="1000" dirty="0">
                <a:ea typeface="MS PGothic" pitchFamily="34" charset="-128"/>
              </a:rPr>
              <a:t> </a:t>
            </a:r>
            <a:r>
              <a:rPr lang="en-US" sz="1000" b="1" dirty="0">
                <a:ea typeface="MS PGothic" pitchFamily="34" charset="-128"/>
              </a:rPr>
              <a:t>Busan, Republic of Korea (4-5 March 2019) </a:t>
            </a:r>
            <a:endParaRPr lang="en-GB" sz="10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800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H_Präsentation">
  <a:themeElements>
    <a:clrScheme name="Powerpoint_Quer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_Querformat">
      <a:majorFont>
        <a:latin typeface="HelveticaNeue LT 53 Ex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lnDef>
  </a:objectDefaults>
  <a:extraClrSchemeLst>
    <a:extraClrScheme>
      <a:clrScheme name="Powerpoint_Quer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Quer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30508_BSH_Vorlage">
  <a:themeElements>
    <a:clrScheme name="Powerpoint_Quer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point_Querformat">
      <a:majorFont>
        <a:latin typeface="HelveticaNeue LT 53 Ex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216A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rgbClr val="00538D"/>
            </a:solidFill>
            <a:effectLst/>
            <a:latin typeface="Helvetica LT" pitchFamily="50" charset="0"/>
          </a:defRPr>
        </a:defPPr>
      </a:lstStyle>
    </a:lnDef>
  </a:objectDefaults>
  <a:extraClrSchemeLst>
    <a:extraClrScheme>
      <a:clrScheme name="Powerpoint_Quer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Quer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Quer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BSH_Präsentation</Template>
  <TotalTime>0</TotalTime>
  <Words>1207</Words>
  <Application>Microsoft Office PowerPoint</Application>
  <PresentationFormat>A4-Papier (210 x 297 mm)</PresentationFormat>
  <Paragraphs>289</Paragraphs>
  <Slides>14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7" baseType="lpstr">
      <vt:lpstr>Malgun Gothic</vt:lpstr>
      <vt:lpstr>ＭＳ Ｐゴシック</vt:lpstr>
      <vt:lpstr>ＭＳ Ｐゴシック</vt:lpstr>
      <vt:lpstr>Arial</vt:lpstr>
      <vt:lpstr>Helvetica</vt:lpstr>
      <vt:lpstr>Helvetica LT</vt:lpstr>
      <vt:lpstr>HelveticaNeue LT 53 Ex</vt:lpstr>
      <vt:lpstr>Symbol</vt:lpstr>
      <vt:lpstr>Times New Roman</vt:lpstr>
      <vt:lpstr>Wingdings</vt:lpstr>
      <vt:lpstr>BSH_Präsentation</vt:lpstr>
      <vt:lpstr>1_20130508_BSH_Vorlage</vt:lpstr>
      <vt:lpstr>Acrobat Document</vt:lpstr>
      <vt:lpstr>PowerPoint-Präsentation</vt:lpstr>
      <vt:lpstr>Data situation at BSH</vt:lpstr>
      <vt:lpstr>Marine Spatial Data Infrastructure</vt:lpstr>
      <vt:lpstr>Workflow at BSH</vt:lpstr>
      <vt:lpstr>S44 Matrix (PROPOSAL #1) Specifications for the Collection of Hydrographic Data (To be read in conjunction with the full text set out in this document.)</vt:lpstr>
      <vt:lpstr>Bathymetric Surface &amp; Contours</vt:lpstr>
      <vt:lpstr>Bathymetric &amp; Navigational Surface</vt:lpstr>
      <vt:lpstr>Navigational Surface &amp; Contours</vt:lpstr>
      <vt:lpstr>BSH comments</vt:lpstr>
      <vt:lpstr>Conclusions</vt:lpstr>
      <vt:lpstr>Conclusions</vt:lpstr>
      <vt:lpstr>Questions for discussion at S102 PT</vt:lpstr>
      <vt:lpstr>Questions for discussion</vt:lpstr>
      <vt:lpstr>PowerPoint-Präsentation</vt:lpstr>
    </vt:vector>
  </TitlesOfParts>
  <Company>BSH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Dienst für Schifffahrt und Meer</dc:title>
  <dc:creator>Niels Peters</dc:creator>
  <cp:lastModifiedBy>Stefan Grammann</cp:lastModifiedBy>
  <cp:revision>385</cp:revision>
  <cp:lastPrinted>2019-02-22T13:43:56Z</cp:lastPrinted>
  <dcterms:created xsi:type="dcterms:W3CDTF">2017-06-20T11:59:43Z</dcterms:created>
  <dcterms:modified xsi:type="dcterms:W3CDTF">2019-03-05T01:11:59Z</dcterms:modified>
</cp:coreProperties>
</file>